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80" r:id="rId10"/>
    <p:sldId id="272" r:id="rId11"/>
    <p:sldId id="273" r:id="rId12"/>
    <p:sldId id="274" r:id="rId13"/>
    <p:sldId id="265" r:id="rId14"/>
    <p:sldId id="266" r:id="rId15"/>
    <p:sldId id="267" r:id="rId16"/>
    <p:sldId id="275" r:id="rId17"/>
    <p:sldId id="268" r:id="rId18"/>
    <p:sldId id="269" r:id="rId19"/>
    <p:sldId id="271" r:id="rId20"/>
    <p:sldId id="270" r:id="rId21"/>
    <p:sldId id="276" r:id="rId22"/>
    <p:sldId id="281" r:id="rId23"/>
    <p:sldId id="282" r:id="rId24"/>
    <p:sldId id="283" r:id="rId25"/>
    <p:sldId id="277" r:id="rId26"/>
    <p:sldId id="278" r:id="rId27"/>
    <p:sldId id="284" r:id="rId28"/>
    <p:sldId id="285" r:id="rId29"/>
    <p:sldId id="27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478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2169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2749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6383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227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3138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7648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961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37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790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011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631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334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731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429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2990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175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A77C-C43B-4A9C-A114-8877A2BA7C25}"/>
              </a:ext>
            </a:extLst>
          </p:cNvPr>
          <p:cNvSpPr>
            <a:spLocks noGrp="1"/>
          </p:cNvSpPr>
          <p:nvPr>
            <p:ph type="ctrTitle"/>
          </p:nvPr>
        </p:nvSpPr>
        <p:spPr>
          <a:xfrm>
            <a:off x="1286541" y="954338"/>
            <a:ext cx="10218072" cy="1267867"/>
          </a:xfrm>
        </p:spPr>
        <p:txBody>
          <a:bodyPr/>
          <a:lstStyle/>
          <a:p>
            <a:r>
              <a:rPr lang="en-US" dirty="0"/>
              <a:t>Fighting to Defend the Gospel</a:t>
            </a:r>
          </a:p>
        </p:txBody>
      </p:sp>
      <p:sp>
        <p:nvSpPr>
          <p:cNvPr id="3" name="Subtitle 2">
            <a:extLst>
              <a:ext uri="{FF2B5EF4-FFF2-40B4-BE49-F238E27FC236}">
                <a16:creationId xmlns:a16="http://schemas.microsoft.com/office/drawing/2014/main" id="{1BF5589B-6C20-4494-97CF-24391AB577B0}"/>
              </a:ext>
            </a:extLst>
          </p:cNvPr>
          <p:cNvSpPr>
            <a:spLocks noGrp="1"/>
          </p:cNvSpPr>
          <p:nvPr>
            <p:ph type="subTitle" idx="1"/>
          </p:nvPr>
        </p:nvSpPr>
        <p:spPr/>
        <p:txBody>
          <a:bodyPr/>
          <a:lstStyle/>
          <a:p>
            <a:r>
              <a:rPr lang="en-US" dirty="0"/>
              <a:t>Philippians series 2019</a:t>
            </a:r>
          </a:p>
        </p:txBody>
      </p:sp>
    </p:spTree>
    <p:extLst>
      <p:ext uri="{BB962C8B-B14F-4D97-AF65-F5344CB8AC3E}">
        <p14:creationId xmlns:p14="http://schemas.microsoft.com/office/powerpoint/2010/main" val="4209144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838E61-7047-4755-AF9C-173AD10B5011}"/>
              </a:ext>
            </a:extLst>
          </p:cNvPr>
          <p:cNvSpPr>
            <a:spLocks noGrp="1"/>
          </p:cNvSpPr>
          <p:nvPr>
            <p:ph idx="1"/>
          </p:nvPr>
        </p:nvSpPr>
        <p:spPr>
          <a:xfrm>
            <a:off x="2589212" y="435935"/>
            <a:ext cx="8915400" cy="5475287"/>
          </a:xfrm>
        </p:spPr>
        <p:txBody>
          <a:bodyPr/>
          <a:lstStyle/>
          <a:p>
            <a:r>
              <a:rPr lang="en-US" sz="3200" b="1" dirty="0">
                <a:solidFill>
                  <a:srgbClr val="C00000"/>
                </a:solidFill>
              </a:rPr>
              <a:t>1 Timothy 6:20 </a:t>
            </a:r>
            <a:r>
              <a:rPr lang="en-US" sz="3200" dirty="0"/>
              <a:t>(NIV)</a:t>
            </a:r>
          </a:p>
          <a:p>
            <a:r>
              <a:rPr lang="en-US" sz="3200" dirty="0"/>
              <a:t>20 Timothy, guard what has been entrusted to your care (</a:t>
            </a:r>
            <a:r>
              <a:rPr lang="en-US" sz="3200" u="sng" dirty="0"/>
              <a:t>speaking about the gospel</a:t>
            </a:r>
            <a:r>
              <a:rPr lang="en-US" sz="3200" dirty="0"/>
              <a:t>). Turn away from godless chatter and the opposing ideas of what is falsely called knowledge,</a:t>
            </a:r>
          </a:p>
          <a:p>
            <a:endParaRPr lang="en-US" dirty="0"/>
          </a:p>
        </p:txBody>
      </p:sp>
    </p:spTree>
    <p:extLst>
      <p:ext uri="{BB962C8B-B14F-4D97-AF65-F5344CB8AC3E}">
        <p14:creationId xmlns:p14="http://schemas.microsoft.com/office/powerpoint/2010/main" val="814225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 a part of a natural herd. Young, elderly, and female elephants exist in a group known as a herd. Male elephants, who can get rowdy, are still members of herds, but exist further from the group.">
            <a:extLst>
              <a:ext uri="{FF2B5EF4-FFF2-40B4-BE49-F238E27FC236}">
                <a16:creationId xmlns:a16="http://schemas.microsoft.com/office/drawing/2014/main" id="{2A50467D-15DB-4C61-BE78-BECC311653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457" y="505379"/>
            <a:ext cx="5372100" cy="3571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lephant protecting the young and the rest of her family.">
            <a:extLst>
              <a:ext uri="{FF2B5EF4-FFF2-40B4-BE49-F238E27FC236}">
                <a16:creationId xmlns:a16="http://schemas.microsoft.com/office/drawing/2014/main" id="{0F4892FB-045D-4917-BCBC-6E854876B2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030390"/>
            <a:ext cx="5372100" cy="347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301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igrating Canada geese You know why, when geese fly in V formation one line is longer than the other? Cause there's more geese on that side ;-)">
            <a:extLst>
              <a:ext uri="{FF2B5EF4-FFF2-40B4-BE49-F238E27FC236}">
                <a16:creationId xmlns:a16="http://schemas.microsoft.com/office/drawing/2014/main" id="{3512BDF3-B83E-4762-91F1-44D8174C11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465" y="0"/>
            <a:ext cx="457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anada Geese - Looks like a squadron of bomber planes flying low against the dramatic sky.  See lots of these along the Missouri River">
            <a:extLst>
              <a:ext uri="{FF2B5EF4-FFF2-40B4-BE49-F238E27FC236}">
                <a16:creationId xmlns:a16="http://schemas.microsoft.com/office/drawing/2014/main" id="{87B7E60E-8905-4AF7-A235-99A857CBF0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7308" y="1652587"/>
            <a:ext cx="53721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60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1260C-3777-47F4-A1C0-7B2AA6B54545}"/>
              </a:ext>
            </a:extLst>
          </p:cNvPr>
          <p:cNvSpPr>
            <a:spLocks noGrp="1"/>
          </p:cNvSpPr>
          <p:nvPr>
            <p:ph idx="1"/>
          </p:nvPr>
        </p:nvSpPr>
        <p:spPr>
          <a:xfrm>
            <a:off x="2589212" y="425302"/>
            <a:ext cx="8915400" cy="5485920"/>
          </a:xfrm>
        </p:spPr>
        <p:txBody>
          <a:bodyPr>
            <a:normAutofit/>
          </a:bodyPr>
          <a:lstStyle/>
          <a:p>
            <a:r>
              <a:rPr lang="en-US" sz="3200" b="1" dirty="0">
                <a:solidFill>
                  <a:srgbClr val="C00000"/>
                </a:solidFill>
              </a:rPr>
              <a:t>Philippians 1:27-30 </a:t>
            </a:r>
            <a:r>
              <a:rPr lang="en-US" sz="3200" dirty="0"/>
              <a:t>(NIV)</a:t>
            </a:r>
          </a:p>
          <a:p>
            <a:r>
              <a:rPr lang="en-US" sz="3200" dirty="0"/>
              <a:t>27 Whatever happens, </a:t>
            </a:r>
            <a:r>
              <a:rPr lang="en-US" sz="3200" b="1" dirty="0"/>
              <a:t>conduct</a:t>
            </a:r>
            <a:r>
              <a:rPr lang="en-US" sz="3200" dirty="0"/>
              <a:t> </a:t>
            </a:r>
            <a:r>
              <a:rPr lang="en-US" sz="3200" b="1" dirty="0"/>
              <a:t>yourselves</a:t>
            </a:r>
            <a:r>
              <a:rPr lang="en-US" sz="3200" dirty="0"/>
              <a:t> in a manner </a:t>
            </a:r>
            <a:r>
              <a:rPr lang="en-US" sz="3200" u="sng" dirty="0"/>
              <a:t>worthy of the gospel </a:t>
            </a:r>
            <a:r>
              <a:rPr lang="en-US" sz="3200" dirty="0"/>
              <a:t>of Christ. </a:t>
            </a:r>
            <a:endParaRPr lang="en-US" sz="3200" u="sng" dirty="0"/>
          </a:p>
        </p:txBody>
      </p:sp>
    </p:spTree>
    <p:extLst>
      <p:ext uri="{BB962C8B-B14F-4D97-AF65-F5344CB8AC3E}">
        <p14:creationId xmlns:p14="http://schemas.microsoft.com/office/powerpoint/2010/main" val="787420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4CB09D-C202-4A8F-BB01-18FD74B9667C}"/>
              </a:ext>
            </a:extLst>
          </p:cNvPr>
          <p:cNvSpPr>
            <a:spLocks noGrp="1"/>
          </p:cNvSpPr>
          <p:nvPr>
            <p:ph idx="1"/>
          </p:nvPr>
        </p:nvSpPr>
        <p:spPr>
          <a:xfrm>
            <a:off x="2589212" y="563526"/>
            <a:ext cx="8915400" cy="5347696"/>
          </a:xfrm>
        </p:spPr>
        <p:txBody>
          <a:bodyPr>
            <a:normAutofit/>
          </a:bodyPr>
          <a:lstStyle/>
          <a:p>
            <a:r>
              <a:rPr lang="en-US" sz="3200" dirty="0"/>
              <a:t>Then, whether I come and see </a:t>
            </a:r>
            <a:r>
              <a:rPr lang="en-US" sz="3200" b="1" dirty="0"/>
              <a:t>(all of) </a:t>
            </a:r>
            <a:r>
              <a:rPr lang="en-US" sz="3200" dirty="0"/>
              <a:t>you or only hear about </a:t>
            </a:r>
            <a:r>
              <a:rPr lang="en-US" sz="3200" b="1" dirty="0"/>
              <a:t>(all of) </a:t>
            </a:r>
            <a:r>
              <a:rPr lang="en-US" sz="3200" dirty="0"/>
              <a:t>you in my absence, I will know that </a:t>
            </a:r>
            <a:r>
              <a:rPr lang="en-US" sz="3200" b="1" dirty="0"/>
              <a:t>(all of) </a:t>
            </a:r>
            <a:r>
              <a:rPr lang="en-US" sz="3200" dirty="0"/>
              <a:t>you stand firm in the one Spirit, </a:t>
            </a:r>
            <a:r>
              <a:rPr lang="en-US" sz="3200" b="1" dirty="0"/>
              <a:t>striving together</a:t>
            </a:r>
            <a:r>
              <a:rPr lang="en-US" sz="3200" dirty="0"/>
              <a:t> as one for the </a:t>
            </a:r>
            <a:r>
              <a:rPr lang="en-US" sz="3200" u="sng" dirty="0"/>
              <a:t>faith of the gospel </a:t>
            </a:r>
            <a:r>
              <a:rPr lang="en-US" sz="3200" dirty="0"/>
              <a:t>28 without being frightened in any way by those who oppose </a:t>
            </a:r>
            <a:r>
              <a:rPr lang="en-US" sz="3200" b="1" dirty="0"/>
              <a:t>(all of) </a:t>
            </a:r>
            <a:r>
              <a:rPr lang="en-US" sz="3200" dirty="0"/>
              <a:t>you. This is a sign to them that they will be destroyed, but that </a:t>
            </a:r>
            <a:r>
              <a:rPr lang="en-US" sz="3200" b="1" dirty="0"/>
              <a:t>(all of) </a:t>
            </a:r>
            <a:r>
              <a:rPr lang="en-US" sz="3200" dirty="0"/>
              <a:t>you will be saved—and that by God. </a:t>
            </a:r>
          </a:p>
        </p:txBody>
      </p:sp>
    </p:spTree>
    <p:extLst>
      <p:ext uri="{BB962C8B-B14F-4D97-AF65-F5344CB8AC3E}">
        <p14:creationId xmlns:p14="http://schemas.microsoft.com/office/powerpoint/2010/main" val="3302500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E6FAE1-36E8-40F5-9212-A0064D1B5AAC}"/>
              </a:ext>
            </a:extLst>
          </p:cNvPr>
          <p:cNvSpPr>
            <a:spLocks noGrp="1"/>
          </p:cNvSpPr>
          <p:nvPr>
            <p:ph idx="1"/>
          </p:nvPr>
        </p:nvSpPr>
        <p:spPr>
          <a:xfrm>
            <a:off x="2589212" y="574158"/>
            <a:ext cx="8915400" cy="5337064"/>
          </a:xfrm>
        </p:spPr>
        <p:txBody>
          <a:bodyPr>
            <a:normAutofit/>
          </a:bodyPr>
          <a:lstStyle/>
          <a:p>
            <a:r>
              <a:rPr lang="en-US" sz="3200" dirty="0"/>
              <a:t>29 For it has been</a:t>
            </a:r>
            <a:r>
              <a:rPr lang="en-US" dirty="0"/>
              <a:t> </a:t>
            </a:r>
            <a:r>
              <a:rPr lang="en-US" sz="3200" b="1" dirty="0"/>
              <a:t>granted to (all of) you </a:t>
            </a:r>
            <a:r>
              <a:rPr lang="en-US" sz="3200" dirty="0"/>
              <a:t>on behalf </a:t>
            </a:r>
            <a:r>
              <a:rPr lang="en-US" sz="3200" u="sng" dirty="0"/>
              <a:t>of Christ </a:t>
            </a:r>
            <a:r>
              <a:rPr lang="en-US" sz="3200" dirty="0"/>
              <a:t>not only to </a:t>
            </a:r>
            <a:r>
              <a:rPr lang="en-US" sz="3200" u="sng" dirty="0"/>
              <a:t>believe</a:t>
            </a:r>
            <a:r>
              <a:rPr lang="en-US" sz="3200" dirty="0"/>
              <a:t> in him, but also to </a:t>
            </a:r>
            <a:r>
              <a:rPr lang="en-US" sz="3200" u="sng" dirty="0"/>
              <a:t>suffer</a:t>
            </a:r>
            <a:r>
              <a:rPr lang="en-US" sz="3200" dirty="0"/>
              <a:t> for him, 30 since </a:t>
            </a:r>
            <a:r>
              <a:rPr lang="en-US" sz="3200" b="1" dirty="0"/>
              <a:t>(all of) you are going through</a:t>
            </a:r>
            <a:r>
              <a:rPr lang="en-US" sz="3200" dirty="0"/>
              <a:t> the </a:t>
            </a:r>
            <a:r>
              <a:rPr lang="en-US" sz="3200" u="sng" dirty="0"/>
              <a:t>same struggle</a:t>
            </a:r>
            <a:r>
              <a:rPr lang="en-US" sz="3200" dirty="0"/>
              <a:t> you saw I had, and now hear that I still have.</a:t>
            </a:r>
          </a:p>
        </p:txBody>
      </p:sp>
    </p:spTree>
    <p:extLst>
      <p:ext uri="{BB962C8B-B14F-4D97-AF65-F5344CB8AC3E}">
        <p14:creationId xmlns:p14="http://schemas.microsoft.com/office/powerpoint/2010/main" val="216910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A77C-C43B-4A9C-A114-8877A2BA7C25}"/>
              </a:ext>
            </a:extLst>
          </p:cNvPr>
          <p:cNvSpPr>
            <a:spLocks noGrp="1"/>
          </p:cNvSpPr>
          <p:nvPr>
            <p:ph type="ctrTitle"/>
          </p:nvPr>
        </p:nvSpPr>
        <p:spPr>
          <a:xfrm>
            <a:off x="1286541" y="954338"/>
            <a:ext cx="10218072" cy="1267867"/>
          </a:xfrm>
        </p:spPr>
        <p:txBody>
          <a:bodyPr/>
          <a:lstStyle/>
          <a:p>
            <a:r>
              <a:rPr lang="en-US" dirty="0"/>
              <a:t>Fighting to Defend the Gospel</a:t>
            </a:r>
          </a:p>
        </p:txBody>
      </p:sp>
    </p:spTree>
    <p:extLst>
      <p:ext uri="{BB962C8B-B14F-4D97-AF65-F5344CB8AC3E}">
        <p14:creationId xmlns:p14="http://schemas.microsoft.com/office/powerpoint/2010/main" val="1859303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1260C-3777-47F4-A1C0-7B2AA6B54545}"/>
              </a:ext>
            </a:extLst>
          </p:cNvPr>
          <p:cNvSpPr>
            <a:spLocks noGrp="1"/>
          </p:cNvSpPr>
          <p:nvPr>
            <p:ph idx="1"/>
          </p:nvPr>
        </p:nvSpPr>
        <p:spPr>
          <a:xfrm>
            <a:off x="2589212" y="425302"/>
            <a:ext cx="8915400" cy="5485920"/>
          </a:xfrm>
        </p:spPr>
        <p:txBody>
          <a:bodyPr>
            <a:normAutofit/>
          </a:bodyPr>
          <a:lstStyle/>
          <a:p>
            <a:r>
              <a:rPr lang="en-US" sz="3200" b="1" dirty="0"/>
              <a:t>1.</a:t>
            </a:r>
            <a:r>
              <a:rPr lang="en-US" sz="3200" dirty="0"/>
              <a:t>	</a:t>
            </a:r>
            <a:r>
              <a:rPr lang="en-US" sz="3200" b="1" dirty="0">
                <a:solidFill>
                  <a:srgbClr val="C00000"/>
                </a:solidFill>
              </a:rPr>
              <a:t>Fighting Consistently</a:t>
            </a:r>
            <a:r>
              <a:rPr lang="en-US" sz="3200" dirty="0"/>
              <a:t>1:27 (NIV)</a:t>
            </a:r>
          </a:p>
          <a:p>
            <a:r>
              <a:rPr lang="en-US" sz="3200" dirty="0"/>
              <a:t>27 Whatever happens, </a:t>
            </a:r>
            <a:r>
              <a:rPr lang="en-US" sz="3200" b="1" dirty="0"/>
              <a:t>conduct</a:t>
            </a:r>
            <a:r>
              <a:rPr lang="en-US" sz="3200" dirty="0"/>
              <a:t> </a:t>
            </a:r>
            <a:r>
              <a:rPr lang="en-US" sz="3200" b="1" dirty="0"/>
              <a:t>yourselves</a:t>
            </a:r>
            <a:r>
              <a:rPr lang="en-US" sz="3200" dirty="0"/>
              <a:t> in a manner </a:t>
            </a:r>
            <a:r>
              <a:rPr lang="en-US" sz="3200" u="sng" dirty="0"/>
              <a:t>worthy of the gospel </a:t>
            </a:r>
            <a:r>
              <a:rPr lang="en-US" sz="3200" dirty="0"/>
              <a:t>of Christ. </a:t>
            </a:r>
            <a:endParaRPr lang="en-US" sz="3200" u="sng" dirty="0"/>
          </a:p>
        </p:txBody>
      </p:sp>
    </p:spTree>
    <p:extLst>
      <p:ext uri="{BB962C8B-B14F-4D97-AF65-F5344CB8AC3E}">
        <p14:creationId xmlns:p14="http://schemas.microsoft.com/office/powerpoint/2010/main" val="4127313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105328-BBC9-438A-89B7-26A112E72435}"/>
              </a:ext>
            </a:extLst>
          </p:cNvPr>
          <p:cNvSpPr>
            <a:spLocks noGrp="1"/>
          </p:cNvSpPr>
          <p:nvPr>
            <p:ph idx="1"/>
          </p:nvPr>
        </p:nvSpPr>
        <p:spPr>
          <a:xfrm>
            <a:off x="2589212" y="531628"/>
            <a:ext cx="8915400" cy="5379594"/>
          </a:xfrm>
        </p:spPr>
        <p:txBody>
          <a:bodyPr>
            <a:normAutofit/>
          </a:bodyPr>
          <a:lstStyle/>
          <a:p>
            <a:r>
              <a:rPr lang="en-US" sz="3200" b="1" dirty="0">
                <a:solidFill>
                  <a:srgbClr val="C00000"/>
                </a:solidFill>
              </a:rPr>
              <a:t>Jude 3</a:t>
            </a:r>
            <a:r>
              <a:rPr lang="en-US" sz="3200" dirty="0"/>
              <a:t>(NIV)</a:t>
            </a:r>
          </a:p>
          <a:p>
            <a:r>
              <a:rPr lang="en-US" sz="3200" dirty="0"/>
              <a:t>3 Dear friends, although I was very eager to write to you about the salvation we share, I felt compelled to write and urge you to </a:t>
            </a:r>
            <a:r>
              <a:rPr lang="en-US" sz="3200" b="1" dirty="0"/>
              <a:t>contend for the faith</a:t>
            </a:r>
            <a:r>
              <a:rPr lang="en-US" sz="3200" dirty="0"/>
              <a:t> that was once for all </a:t>
            </a:r>
            <a:r>
              <a:rPr lang="en-US" sz="3200" u="sng" dirty="0"/>
              <a:t>entrusted to God’s holy people</a:t>
            </a:r>
          </a:p>
        </p:txBody>
      </p:sp>
    </p:spTree>
    <p:extLst>
      <p:ext uri="{BB962C8B-B14F-4D97-AF65-F5344CB8AC3E}">
        <p14:creationId xmlns:p14="http://schemas.microsoft.com/office/powerpoint/2010/main" val="293597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4CB09D-C202-4A8F-BB01-18FD74B9667C}"/>
              </a:ext>
            </a:extLst>
          </p:cNvPr>
          <p:cNvSpPr>
            <a:spLocks noGrp="1"/>
          </p:cNvSpPr>
          <p:nvPr>
            <p:ph idx="1"/>
          </p:nvPr>
        </p:nvSpPr>
        <p:spPr>
          <a:xfrm>
            <a:off x="2589212" y="563526"/>
            <a:ext cx="8915400" cy="5347696"/>
          </a:xfrm>
        </p:spPr>
        <p:txBody>
          <a:bodyPr>
            <a:normAutofit/>
          </a:bodyPr>
          <a:lstStyle/>
          <a:p>
            <a:pPr marL="0" indent="0">
              <a:buNone/>
            </a:pPr>
            <a:r>
              <a:rPr lang="en-US" sz="3200" b="1" dirty="0"/>
              <a:t>2. </a:t>
            </a:r>
            <a:r>
              <a:rPr lang="en-US" sz="3200" b="1" dirty="0">
                <a:solidFill>
                  <a:srgbClr val="C00000"/>
                </a:solidFill>
              </a:rPr>
              <a:t>Fighting Collaboratively (together)</a:t>
            </a:r>
          </a:p>
          <a:p>
            <a:pPr marL="0" indent="0">
              <a:buNone/>
            </a:pPr>
            <a:r>
              <a:rPr lang="en-US" sz="3200" dirty="0"/>
              <a:t>1:27b-28…Then, whether I come and see </a:t>
            </a:r>
            <a:r>
              <a:rPr lang="en-US" sz="3200" b="1" dirty="0"/>
              <a:t>(all of) </a:t>
            </a:r>
            <a:r>
              <a:rPr lang="en-US" sz="3200" dirty="0"/>
              <a:t>you or only hear about </a:t>
            </a:r>
            <a:r>
              <a:rPr lang="en-US" sz="3200" b="1" dirty="0"/>
              <a:t>(all of) </a:t>
            </a:r>
            <a:r>
              <a:rPr lang="en-US" sz="3200" dirty="0"/>
              <a:t>you in my absence, I will know that </a:t>
            </a:r>
            <a:r>
              <a:rPr lang="en-US" sz="3200" b="1" dirty="0"/>
              <a:t>(all of) </a:t>
            </a:r>
            <a:r>
              <a:rPr lang="en-US" sz="3200" dirty="0"/>
              <a:t>you stand firm in one Spirit, </a:t>
            </a:r>
            <a:r>
              <a:rPr lang="en-US" sz="3200" b="1" dirty="0"/>
              <a:t>striving together</a:t>
            </a:r>
            <a:r>
              <a:rPr lang="en-US" sz="3200" dirty="0"/>
              <a:t> as one for the </a:t>
            </a:r>
            <a:r>
              <a:rPr lang="en-US" sz="3200" u="sng" dirty="0"/>
              <a:t>faith of the gospel </a:t>
            </a:r>
            <a:r>
              <a:rPr lang="en-US" sz="3200" dirty="0"/>
              <a:t>28 without being frightened in any way by those who oppose </a:t>
            </a:r>
            <a:r>
              <a:rPr lang="en-US" sz="3200" b="1" dirty="0"/>
              <a:t>(all of) </a:t>
            </a:r>
            <a:r>
              <a:rPr lang="en-US" sz="3200" dirty="0"/>
              <a:t>you. This is a sign to them that they will be destroyed, but that </a:t>
            </a:r>
            <a:r>
              <a:rPr lang="en-US" sz="3200" b="1" dirty="0"/>
              <a:t>(all of) </a:t>
            </a:r>
            <a:r>
              <a:rPr lang="en-US" sz="3200" dirty="0"/>
              <a:t>you will be saved—and that by God. </a:t>
            </a:r>
          </a:p>
        </p:txBody>
      </p:sp>
    </p:spTree>
    <p:extLst>
      <p:ext uri="{BB962C8B-B14F-4D97-AF65-F5344CB8AC3E}">
        <p14:creationId xmlns:p14="http://schemas.microsoft.com/office/powerpoint/2010/main" val="414015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imals love - Buscar con Google">
            <a:extLst>
              <a:ext uri="{FF2B5EF4-FFF2-40B4-BE49-F238E27FC236}">
                <a16:creationId xmlns:a16="http://schemas.microsoft.com/office/drawing/2014/main" id="{BB601CAF-0C9F-4ECA-AFB8-2C53B155EC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4361" y="382772"/>
            <a:ext cx="8080743" cy="6060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950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8D4849-8A54-459E-B9CC-0CB0FBE535C0}"/>
              </a:ext>
            </a:extLst>
          </p:cNvPr>
          <p:cNvSpPr>
            <a:spLocks noGrp="1"/>
          </p:cNvSpPr>
          <p:nvPr>
            <p:ph idx="1"/>
          </p:nvPr>
        </p:nvSpPr>
        <p:spPr>
          <a:xfrm>
            <a:off x="2589212" y="478465"/>
            <a:ext cx="8915400" cy="5432757"/>
          </a:xfrm>
        </p:spPr>
        <p:txBody>
          <a:bodyPr/>
          <a:lstStyle/>
          <a:p>
            <a:r>
              <a:rPr lang="en-US" sz="3200" b="1" dirty="0">
                <a:solidFill>
                  <a:srgbClr val="C00000"/>
                </a:solidFill>
              </a:rPr>
              <a:t>2 Corinthians 10:4 </a:t>
            </a:r>
            <a:r>
              <a:rPr lang="en-US" sz="3200" dirty="0"/>
              <a:t>(NIV)</a:t>
            </a:r>
          </a:p>
          <a:p>
            <a:r>
              <a:rPr lang="en-US" sz="3200" b="1" baseline="30000" dirty="0"/>
              <a:t>4 </a:t>
            </a:r>
            <a:r>
              <a:rPr lang="en-US" sz="3200" dirty="0"/>
              <a:t>The weapons we fight with are not the weapons of the world. On the contrary, </a:t>
            </a:r>
            <a:r>
              <a:rPr lang="en-US" sz="3200" u="sng" dirty="0"/>
              <a:t>they have </a:t>
            </a:r>
            <a:r>
              <a:rPr lang="en-US" sz="3200" b="1" u="sng" dirty="0">
                <a:solidFill>
                  <a:srgbClr val="C00000"/>
                </a:solidFill>
              </a:rPr>
              <a:t>divine power</a:t>
            </a:r>
            <a:r>
              <a:rPr lang="en-US" sz="3200" dirty="0"/>
              <a:t> to demolish </a:t>
            </a:r>
            <a:r>
              <a:rPr lang="en-US" sz="3200" u="sng" dirty="0"/>
              <a:t>strongholds</a:t>
            </a:r>
            <a:r>
              <a:rPr lang="en-US" sz="3200" dirty="0"/>
              <a:t>.</a:t>
            </a:r>
          </a:p>
          <a:p>
            <a:endParaRPr lang="en-US" dirty="0"/>
          </a:p>
        </p:txBody>
      </p:sp>
    </p:spTree>
    <p:extLst>
      <p:ext uri="{BB962C8B-B14F-4D97-AF65-F5344CB8AC3E}">
        <p14:creationId xmlns:p14="http://schemas.microsoft.com/office/powerpoint/2010/main" val="1090524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FB1796-ACB2-405F-9928-9A4AD8E4F126}"/>
              </a:ext>
            </a:extLst>
          </p:cNvPr>
          <p:cNvSpPr>
            <a:spLocks noGrp="1"/>
          </p:cNvSpPr>
          <p:nvPr>
            <p:ph idx="1"/>
          </p:nvPr>
        </p:nvSpPr>
        <p:spPr>
          <a:xfrm>
            <a:off x="2589212" y="361507"/>
            <a:ext cx="8915400" cy="5549715"/>
          </a:xfrm>
        </p:spPr>
        <p:txBody>
          <a:bodyPr/>
          <a:lstStyle/>
          <a:p>
            <a:pPr lvl="0"/>
            <a:r>
              <a:rPr lang="en-US" sz="3200" b="1" dirty="0"/>
              <a:t>3.</a:t>
            </a:r>
            <a:r>
              <a:rPr lang="en-US" b="1" dirty="0"/>
              <a:t> </a:t>
            </a:r>
            <a:r>
              <a:rPr lang="en-US" sz="3200" b="1" dirty="0">
                <a:solidFill>
                  <a:srgbClr val="C00000"/>
                </a:solidFill>
              </a:rPr>
              <a:t>Fighting Confidently </a:t>
            </a:r>
            <a:r>
              <a:rPr lang="en-US" sz="3200" dirty="0"/>
              <a:t>1:29-30 (NIV)</a:t>
            </a:r>
          </a:p>
          <a:p>
            <a:r>
              <a:rPr lang="en-US" sz="3200" dirty="0"/>
              <a:t>29 For it has been </a:t>
            </a:r>
            <a:r>
              <a:rPr lang="en-US" sz="3200" b="1" dirty="0"/>
              <a:t>granted to (all of) you </a:t>
            </a:r>
            <a:r>
              <a:rPr lang="en-US" sz="3200" dirty="0"/>
              <a:t>on behalf of Christ not only to </a:t>
            </a:r>
            <a:r>
              <a:rPr lang="en-US" sz="3200" u="sng" dirty="0"/>
              <a:t>believe</a:t>
            </a:r>
            <a:r>
              <a:rPr lang="en-US" sz="3200" dirty="0"/>
              <a:t> in him, but also to </a:t>
            </a:r>
            <a:r>
              <a:rPr lang="en-US" sz="3200" u="sng" dirty="0"/>
              <a:t>suffer</a:t>
            </a:r>
            <a:r>
              <a:rPr lang="en-US" sz="3200" dirty="0"/>
              <a:t> for him, 30 since </a:t>
            </a:r>
            <a:r>
              <a:rPr lang="en-US" sz="3200" b="1" dirty="0"/>
              <a:t>(all of) you are going through</a:t>
            </a:r>
            <a:r>
              <a:rPr lang="en-US" sz="3200" dirty="0"/>
              <a:t> the </a:t>
            </a:r>
            <a:r>
              <a:rPr lang="en-US" sz="3200" u="sng" dirty="0"/>
              <a:t>same struggle</a:t>
            </a:r>
            <a:r>
              <a:rPr lang="en-US" sz="3200" dirty="0"/>
              <a:t> you saw I had, and now hear that I still have.</a:t>
            </a:r>
          </a:p>
        </p:txBody>
      </p:sp>
    </p:spTree>
    <p:extLst>
      <p:ext uri="{BB962C8B-B14F-4D97-AF65-F5344CB8AC3E}">
        <p14:creationId xmlns:p14="http://schemas.microsoft.com/office/powerpoint/2010/main" val="3176463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82B088-A045-4ADC-9D30-37EFB301C11F}"/>
              </a:ext>
            </a:extLst>
          </p:cNvPr>
          <p:cNvSpPr>
            <a:spLocks noGrp="1"/>
          </p:cNvSpPr>
          <p:nvPr>
            <p:ph idx="1"/>
          </p:nvPr>
        </p:nvSpPr>
        <p:spPr>
          <a:xfrm>
            <a:off x="2589212" y="446567"/>
            <a:ext cx="8915400" cy="5464655"/>
          </a:xfrm>
        </p:spPr>
        <p:txBody>
          <a:bodyPr>
            <a:normAutofit/>
          </a:bodyPr>
          <a:lstStyle/>
          <a:p>
            <a:r>
              <a:rPr lang="en-US" sz="3200" b="1" dirty="0">
                <a:solidFill>
                  <a:srgbClr val="C00000"/>
                </a:solidFill>
              </a:rPr>
              <a:t>Ephesians 6:11-13 </a:t>
            </a:r>
            <a:r>
              <a:rPr lang="en-US" sz="3200" dirty="0"/>
              <a:t>(NIV)</a:t>
            </a:r>
          </a:p>
          <a:p>
            <a:r>
              <a:rPr lang="en-US" sz="3200" dirty="0"/>
              <a:t>11 Put on the full armor of God, so that you can take your stand against the devil’s schemes. 12 For our struggle is not against flesh and blood, but against the rulers, against the authorities, against the powers of this dark world and against the spiritual forces of evil in the heavenly realms. </a:t>
            </a:r>
          </a:p>
        </p:txBody>
      </p:sp>
    </p:spTree>
    <p:extLst>
      <p:ext uri="{BB962C8B-B14F-4D97-AF65-F5344CB8AC3E}">
        <p14:creationId xmlns:p14="http://schemas.microsoft.com/office/powerpoint/2010/main" val="1984423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67251-F26D-454B-BDEB-F75A50FF575F}"/>
              </a:ext>
            </a:extLst>
          </p:cNvPr>
          <p:cNvSpPr>
            <a:spLocks noGrp="1"/>
          </p:cNvSpPr>
          <p:nvPr>
            <p:ph idx="1"/>
          </p:nvPr>
        </p:nvSpPr>
        <p:spPr>
          <a:xfrm>
            <a:off x="2589212" y="520995"/>
            <a:ext cx="8915400" cy="5390227"/>
          </a:xfrm>
        </p:spPr>
        <p:txBody>
          <a:bodyPr>
            <a:normAutofit/>
          </a:bodyPr>
          <a:lstStyle/>
          <a:p>
            <a:r>
              <a:rPr lang="en-US" sz="3200" dirty="0"/>
              <a:t>13 Therefore put on the full armor of God, so that when the day of evil comes, you may be able to stand your ground, and after you have done everything, to stand.</a:t>
            </a:r>
          </a:p>
        </p:txBody>
      </p:sp>
    </p:spTree>
    <p:extLst>
      <p:ext uri="{BB962C8B-B14F-4D97-AF65-F5344CB8AC3E}">
        <p14:creationId xmlns:p14="http://schemas.microsoft.com/office/powerpoint/2010/main" val="197289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A434DC-CF25-4EE0-8985-E14289B69F95}"/>
              </a:ext>
            </a:extLst>
          </p:cNvPr>
          <p:cNvSpPr>
            <a:spLocks noGrp="1"/>
          </p:cNvSpPr>
          <p:nvPr>
            <p:ph idx="1"/>
          </p:nvPr>
        </p:nvSpPr>
        <p:spPr>
          <a:xfrm>
            <a:off x="2589212" y="404037"/>
            <a:ext cx="8915400" cy="5507185"/>
          </a:xfrm>
        </p:spPr>
        <p:txBody>
          <a:bodyPr/>
          <a:lstStyle/>
          <a:p>
            <a:pPr lvl="0"/>
            <a:r>
              <a:rPr lang="en-US" sz="3200" b="1" dirty="0"/>
              <a:t> </a:t>
            </a:r>
            <a:r>
              <a:rPr lang="en-US" sz="3200" b="1" dirty="0">
                <a:solidFill>
                  <a:srgbClr val="C00000"/>
                </a:solidFill>
              </a:rPr>
              <a:t>Fighting Confidently </a:t>
            </a:r>
            <a:r>
              <a:rPr lang="en-US" sz="3200" dirty="0"/>
              <a:t>1:29-30 (NIV)</a:t>
            </a:r>
          </a:p>
          <a:p>
            <a:r>
              <a:rPr lang="en-US" sz="3200" dirty="0"/>
              <a:t>29 For it has been </a:t>
            </a:r>
            <a:r>
              <a:rPr lang="en-US" sz="3200" b="1" dirty="0"/>
              <a:t>granted to (all of) you </a:t>
            </a:r>
            <a:r>
              <a:rPr lang="en-US" sz="3200" dirty="0"/>
              <a:t>on behalf of Christ not only to </a:t>
            </a:r>
            <a:r>
              <a:rPr lang="en-US" sz="3200" u="sng" dirty="0"/>
              <a:t>believe</a:t>
            </a:r>
            <a:r>
              <a:rPr lang="en-US" sz="3200" dirty="0"/>
              <a:t> in him, but also to </a:t>
            </a:r>
            <a:r>
              <a:rPr lang="en-US" sz="3200" u="sng" dirty="0"/>
              <a:t>suffer</a:t>
            </a:r>
            <a:r>
              <a:rPr lang="en-US" sz="3200" dirty="0"/>
              <a:t> for him, 30 since </a:t>
            </a:r>
            <a:r>
              <a:rPr lang="en-US" sz="3200" b="1" dirty="0"/>
              <a:t>(all of) you are going through</a:t>
            </a:r>
            <a:r>
              <a:rPr lang="en-US" sz="3200" dirty="0"/>
              <a:t> the </a:t>
            </a:r>
            <a:r>
              <a:rPr lang="en-US" sz="3200" u="sng" dirty="0"/>
              <a:t>same struggle</a:t>
            </a:r>
            <a:r>
              <a:rPr lang="en-US" sz="3200" dirty="0"/>
              <a:t> you saw I had, and now hear that I still have.</a:t>
            </a:r>
          </a:p>
          <a:p>
            <a:endParaRPr lang="en-US" dirty="0"/>
          </a:p>
        </p:txBody>
      </p:sp>
    </p:spTree>
    <p:extLst>
      <p:ext uri="{BB962C8B-B14F-4D97-AF65-F5344CB8AC3E}">
        <p14:creationId xmlns:p14="http://schemas.microsoft.com/office/powerpoint/2010/main" val="2259968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72B5F5-8F06-4C62-9417-FE321FA1D607}"/>
              </a:ext>
            </a:extLst>
          </p:cNvPr>
          <p:cNvSpPr>
            <a:spLocks noGrp="1"/>
          </p:cNvSpPr>
          <p:nvPr>
            <p:ph idx="1"/>
          </p:nvPr>
        </p:nvSpPr>
        <p:spPr>
          <a:xfrm>
            <a:off x="2589212" y="563526"/>
            <a:ext cx="8915400" cy="5347696"/>
          </a:xfrm>
        </p:spPr>
        <p:txBody>
          <a:bodyPr/>
          <a:lstStyle/>
          <a:p>
            <a:r>
              <a:rPr lang="en-US" sz="3200" b="1" dirty="0">
                <a:solidFill>
                  <a:srgbClr val="C00000"/>
                </a:solidFill>
              </a:rPr>
              <a:t>John 16:33</a:t>
            </a:r>
            <a:r>
              <a:rPr lang="en-US" sz="3200" b="1" dirty="0"/>
              <a:t> </a:t>
            </a:r>
            <a:r>
              <a:rPr lang="en-US" sz="3200" dirty="0"/>
              <a:t>(NIV)</a:t>
            </a:r>
          </a:p>
          <a:p>
            <a:r>
              <a:rPr lang="en-US" sz="3200" b="1" baseline="30000" dirty="0"/>
              <a:t>33 </a:t>
            </a:r>
            <a:r>
              <a:rPr lang="en-US" sz="3200" dirty="0"/>
              <a:t>“I have told you these things, so that in me you may have peace. In this world you will have trouble. But take heart! I have overcome the world.”</a:t>
            </a:r>
          </a:p>
          <a:p>
            <a:endParaRPr lang="en-US" dirty="0"/>
          </a:p>
        </p:txBody>
      </p:sp>
    </p:spTree>
    <p:extLst>
      <p:ext uri="{BB962C8B-B14F-4D97-AF65-F5344CB8AC3E}">
        <p14:creationId xmlns:p14="http://schemas.microsoft.com/office/powerpoint/2010/main" val="1309078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CB4FC5-2984-4222-B0B9-2371F20AB4DB}"/>
              </a:ext>
            </a:extLst>
          </p:cNvPr>
          <p:cNvSpPr>
            <a:spLocks noGrp="1"/>
          </p:cNvSpPr>
          <p:nvPr>
            <p:ph idx="1"/>
          </p:nvPr>
        </p:nvSpPr>
        <p:spPr>
          <a:xfrm>
            <a:off x="2589212" y="648586"/>
            <a:ext cx="8915400" cy="5262636"/>
          </a:xfrm>
        </p:spPr>
        <p:txBody>
          <a:bodyPr/>
          <a:lstStyle/>
          <a:p>
            <a:r>
              <a:rPr lang="en-US" sz="3200" b="1" dirty="0">
                <a:solidFill>
                  <a:srgbClr val="C00000"/>
                </a:solidFill>
              </a:rPr>
              <a:t>Colossians 1:13-14 </a:t>
            </a:r>
            <a:r>
              <a:rPr lang="en-US" sz="3200" dirty="0"/>
              <a:t>(NIV)</a:t>
            </a:r>
          </a:p>
          <a:p>
            <a:r>
              <a:rPr lang="en-US" sz="3200" b="1" baseline="30000" dirty="0"/>
              <a:t>13 </a:t>
            </a:r>
            <a:r>
              <a:rPr lang="en-US" sz="3200" dirty="0"/>
              <a:t>For he has </a:t>
            </a:r>
            <a:r>
              <a:rPr lang="en-US" sz="3200" u="sng" dirty="0"/>
              <a:t>rescued us </a:t>
            </a:r>
            <a:r>
              <a:rPr lang="en-US" sz="3200" dirty="0"/>
              <a:t>from the dominion of darkness and brought us into the kingdom of the Son he loves, </a:t>
            </a:r>
            <a:r>
              <a:rPr lang="en-US" sz="3200" b="1" baseline="30000" dirty="0"/>
              <a:t>14 </a:t>
            </a:r>
            <a:r>
              <a:rPr lang="en-US" sz="3200" dirty="0"/>
              <a:t>in whom we have redemption, the forgiveness of sins.</a:t>
            </a:r>
          </a:p>
          <a:p>
            <a:endParaRPr lang="en-US" dirty="0"/>
          </a:p>
        </p:txBody>
      </p:sp>
    </p:spTree>
    <p:extLst>
      <p:ext uri="{BB962C8B-B14F-4D97-AF65-F5344CB8AC3E}">
        <p14:creationId xmlns:p14="http://schemas.microsoft.com/office/powerpoint/2010/main" val="1972001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imals love - Buscar con Google">
            <a:extLst>
              <a:ext uri="{FF2B5EF4-FFF2-40B4-BE49-F238E27FC236}">
                <a16:creationId xmlns:a16="http://schemas.microsoft.com/office/drawing/2014/main" id="{BB601CAF-0C9F-4ECA-AFB8-2C53B155EC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4361" y="382772"/>
            <a:ext cx="8080743" cy="6060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475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igrating Canada geese You know why, when geese fly in V formation one line is longer than the other? Cause there's more geese on that side ;-)">
            <a:extLst>
              <a:ext uri="{FF2B5EF4-FFF2-40B4-BE49-F238E27FC236}">
                <a16:creationId xmlns:a16="http://schemas.microsoft.com/office/drawing/2014/main" id="{3512BDF3-B83E-4762-91F1-44D8174C11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465" y="0"/>
            <a:ext cx="457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anada Geese - Looks like a squadron of bomber planes flying low against the dramatic sky.  See lots of these along the Missouri River">
            <a:extLst>
              <a:ext uri="{FF2B5EF4-FFF2-40B4-BE49-F238E27FC236}">
                <a16:creationId xmlns:a16="http://schemas.microsoft.com/office/drawing/2014/main" id="{87B7E60E-8905-4AF7-A235-99A857CBF0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7308" y="1652587"/>
            <a:ext cx="53721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562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03632-51B8-4D7E-A08F-E86625EB437A}"/>
              </a:ext>
            </a:extLst>
          </p:cNvPr>
          <p:cNvSpPr>
            <a:spLocks noGrp="1"/>
          </p:cNvSpPr>
          <p:nvPr>
            <p:ph type="title"/>
          </p:nvPr>
        </p:nvSpPr>
        <p:spPr>
          <a:xfrm>
            <a:off x="1640156" y="656008"/>
            <a:ext cx="8911687" cy="1280890"/>
          </a:xfrm>
        </p:spPr>
        <p:txBody>
          <a:bodyPr>
            <a:normAutofit fontScale="90000"/>
          </a:bodyPr>
          <a:lstStyle/>
          <a:p>
            <a:pPr algn="ctr"/>
            <a:r>
              <a:rPr lang="en-US" sz="4400" dirty="0"/>
              <a:t>Fighting to Defend the Gospel</a:t>
            </a:r>
            <a:br>
              <a:rPr lang="en-US" sz="4400" dirty="0"/>
            </a:br>
            <a:r>
              <a:rPr lang="en-US" sz="4400" b="1" u="sng" dirty="0">
                <a:solidFill>
                  <a:srgbClr val="C00000"/>
                </a:solidFill>
              </a:rPr>
              <a:t>Together</a:t>
            </a:r>
          </a:p>
        </p:txBody>
      </p:sp>
      <p:sp>
        <p:nvSpPr>
          <p:cNvPr id="3" name="Content Placeholder 2">
            <a:extLst>
              <a:ext uri="{FF2B5EF4-FFF2-40B4-BE49-F238E27FC236}">
                <a16:creationId xmlns:a16="http://schemas.microsoft.com/office/drawing/2014/main" id="{7183185C-FD80-4F64-AF6C-651EBDBC590D}"/>
              </a:ext>
            </a:extLst>
          </p:cNvPr>
          <p:cNvSpPr>
            <a:spLocks noGrp="1"/>
          </p:cNvSpPr>
          <p:nvPr>
            <p:ph idx="1"/>
          </p:nvPr>
        </p:nvSpPr>
        <p:spPr/>
        <p:txBody>
          <a:bodyPr/>
          <a:lstStyle/>
          <a:p>
            <a:pPr lvl="0">
              <a:buClr>
                <a:srgbClr val="A53010"/>
              </a:buClr>
            </a:pPr>
            <a:r>
              <a:rPr lang="en-US" sz="3200" b="1" dirty="0">
                <a:solidFill>
                  <a:prstClr val="black">
                    <a:lumMod val="75000"/>
                    <a:lumOff val="25000"/>
                  </a:prstClr>
                </a:solidFill>
              </a:rPr>
              <a:t>1. </a:t>
            </a:r>
            <a:r>
              <a:rPr lang="en-US" sz="3200" b="1" dirty="0">
                <a:solidFill>
                  <a:srgbClr val="C00000"/>
                </a:solidFill>
              </a:rPr>
              <a:t>Fighting Consistently</a:t>
            </a:r>
          </a:p>
          <a:p>
            <a:pPr>
              <a:buClr>
                <a:srgbClr val="A53010"/>
              </a:buClr>
            </a:pPr>
            <a:r>
              <a:rPr lang="en-US" sz="3200" b="1" dirty="0"/>
              <a:t>2. </a:t>
            </a:r>
            <a:r>
              <a:rPr lang="en-US" sz="3200" b="1" dirty="0">
                <a:solidFill>
                  <a:srgbClr val="C00000"/>
                </a:solidFill>
              </a:rPr>
              <a:t>Fighting Collaboratively (together)</a:t>
            </a:r>
          </a:p>
          <a:p>
            <a:pPr lvl="0">
              <a:buClr>
                <a:srgbClr val="A53010"/>
              </a:buClr>
            </a:pPr>
            <a:r>
              <a:rPr lang="en-US" sz="3200" b="1" dirty="0"/>
              <a:t>3. </a:t>
            </a:r>
            <a:r>
              <a:rPr lang="en-US" sz="3200" b="1" dirty="0">
                <a:solidFill>
                  <a:srgbClr val="C00000"/>
                </a:solidFill>
              </a:rPr>
              <a:t>Fighting Confidently</a:t>
            </a:r>
          </a:p>
          <a:p>
            <a:endParaRPr lang="en-US" dirty="0"/>
          </a:p>
        </p:txBody>
      </p:sp>
    </p:spTree>
    <p:extLst>
      <p:ext uri="{BB962C8B-B14F-4D97-AF65-F5344CB8AC3E}">
        <p14:creationId xmlns:p14="http://schemas.microsoft.com/office/powerpoint/2010/main" val="84482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 a part of a natural herd. Young, elderly, and female elephants exist in a group known as a herd. Male elephants, who can get rowdy, are still members of herds, but exist further from the group.">
            <a:extLst>
              <a:ext uri="{FF2B5EF4-FFF2-40B4-BE49-F238E27FC236}">
                <a16:creationId xmlns:a16="http://schemas.microsoft.com/office/drawing/2014/main" id="{2A50467D-15DB-4C61-BE78-BECC311653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457" y="505379"/>
            <a:ext cx="5372100" cy="3571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lephant protecting the young and the rest of her family.">
            <a:extLst>
              <a:ext uri="{FF2B5EF4-FFF2-40B4-BE49-F238E27FC236}">
                <a16:creationId xmlns:a16="http://schemas.microsoft.com/office/drawing/2014/main" id="{0F4892FB-045D-4917-BCBC-6E854876B2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030390"/>
            <a:ext cx="5372100" cy="347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11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ld Eagle Mom with Air Express Fish in Cape Coral, Florida">
            <a:extLst>
              <a:ext uri="{FF2B5EF4-FFF2-40B4-BE49-F238E27FC236}">
                <a16:creationId xmlns:a16="http://schemas.microsoft.com/office/drawing/2014/main" id="{C648FA71-A281-49D6-A8FB-EB78B2486F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5386" y="0"/>
            <a:ext cx="457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dult bald eagle in a nest feeding its young chicks a fish">
            <a:extLst>
              <a:ext uri="{FF2B5EF4-FFF2-40B4-BE49-F238E27FC236}">
                <a16:creationId xmlns:a16="http://schemas.microsoft.com/office/drawing/2014/main" id="{8526A3D4-1213-4870-9779-FA6153BE49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7577" y="0"/>
            <a:ext cx="457199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9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 ">
            <a:extLst>
              <a:ext uri="{FF2B5EF4-FFF2-40B4-BE49-F238E27FC236}">
                <a16:creationId xmlns:a16="http://schemas.microsoft.com/office/drawing/2014/main" id="{CCB4B46D-26C0-48B9-99CC-73253974C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082" y="499731"/>
            <a:ext cx="6600160" cy="6019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93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igrating Canada geese You know why, when geese fly in V formation one line is longer than the other? Cause there's more geese on that side ;-)">
            <a:extLst>
              <a:ext uri="{FF2B5EF4-FFF2-40B4-BE49-F238E27FC236}">
                <a16:creationId xmlns:a16="http://schemas.microsoft.com/office/drawing/2014/main" id="{3512BDF3-B83E-4762-91F1-44D8174C11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465" y="0"/>
            <a:ext cx="457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anada Geese - Looks like a squadron of bomber planes flying low against the dramatic sky.  See lots of these along the Missouri River">
            <a:extLst>
              <a:ext uri="{FF2B5EF4-FFF2-40B4-BE49-F238E27FC236}">
                <a16:creationId xmlns:a16="http://schemas.microsoft.com/office/drawing/2014/main" id="{87B7E60E-8905-4AF7-A235-99A857CBF0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7308" y="1652587"/>
            <a:ext cx="53721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78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chool   by Jason Wong">
            <a:extLst>
              <a:ext uri="{FF2B5EF4-FFF2-40B4-BE49-F238E27FC236}">
                <a16:creationId xmlns:a16="http://schemas.microsoft.com/office/drawing/2014/main" id="{5A18192E-6B8F-42A7-80EF-27EC61B89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012" y="381000"/>
            <a:ext cx="4057650" cy="60960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Image detail for -Free School Of Fish Wallpapers and School Of Fish Backgrounds">
            <a:extLst>
              <a:ext uri="{FF2B5EF4-FFF2-40B4-BE49-F238E27FC236}">
                <a16:creationId xmlns:a16="http://schemas.microsoft.com/office/drawing/2014/main" id="{D050DCE0-B5EB-49D2-A03C-A71A0AC9CC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313" y="1605849"/>
            <a:ext cx="5372100" cy="402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476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F5D356-0301-4AC8-A663-6D236CCEE3D3}"/>
              </a:ext>
            </a:extLst>
          </p:cNvPr>
          <p:cNvSpPr>
            <a:spLocks noGrp="1"/>
          </p:cNvSpPr>
          <p:nvPr>
            <p:ph idx="1"/>
          </p:nvPr>
        </p:nvSpPr>
        <p:spPr>
          <a:xfrm>
            <a:off x="2589212" y="414670"/>
            <a:ext cx="8915400" cy="5496552"/>
          </a:xfrm>
        </p:spPr>
        <p:txBody>
          <a:bodyPr/>
          <a:lstStyle/>
          <a:p>
            <a:r>
              <a:rPr lang="en-US" sz="3200" b="1" dirty="0">
                <a:solidFill>
                  <a:srgbClr val="C00000"/>
                </a:solidFill>
              </a:rPr>
              <a:t>Proverbs 30:24-27</a:t>
            </a:r>
            <a:r>
              <a:rPr lang="en-US" sz="3200" dirty="0"/>
              <a:t> (NIV)</a:t>
            </a:r>
          </a:p>
          <a:p>
            <a:pPr marL="0" indent="0">
              <a:buNone/>
            </a:pPr>
            <a:r>
              <a:rPr lang="en-US" sz="3200" b="1" baseline="30000" dirty="0"/>
              <a:t>24 </a:t>
            </a:r>
            <a:r>
              <a:rPr lang="en-US" sz="3200" dirty="0"/>
              <a:t>“Four things on earth are small,</a:t>
            </a:r>
            <a:br>
              <a:rPr lang="en-US" sz="3200" dirty="0"/>
            </a:br>
            <a:r>
              <a:rPr lang="en-US" sz="3200" dirty="0"/>
              <a:t>    yet they are extremely wise:</a:t>
            </a:r>
            <a:br>
              <a:rPr lang="en-US" sz="3200" dirty="0"/>
            </a:br>
            <a:r>
              <a:rPr lang="en-US" sz="3200" b="1" baseline="30000" dirty="0"/>
              <a:t>25 </a:t>
            </a:r>
            <a:r>
              <a:rPr lang="en-US" sz="3200" u="sng" dirty="0"/>
              <a:t>Ants</a:t>
            </a:r>
            <a:r>
              <a:rPr lang="en-US" sz="3200" dirty="0"/>
              <a:t> are creatures of little strength,</a:t>
            </a:r>
            <a:br>
              <a:rPr lang="en-US" sz="3200" dirty="0"/>
            </a:br>
            <a:r>
              <a:rPr lang="en-US" sz="3200" dirty="0"/>
              <a:t>    yet they store up their food in the summer;</a:t>
            </a:r>
            <a:br>
              <a:rPr lang="en-US" sz="3200" dirty="0"/>
            </a:br>
            <a:endParaRPr lang="en-US" dirty="0"/>
          </a:p>
        </p:txBody>
      </p:sp>
    </p:spTree>
    <p:extLst>
      <p:ext uri="{BB962C8B-B14F-4D97-AF65-F5344CB8AC3E}">
        <p14:creationId xmlns:p14="http://schemas.microsoft.com/office/powerpoint/2010/main" val="362988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064C0-FB22-4514-950D-5A6B12B96F20}"/>
              </a:ext>
            </a:extLst>
          </p:cNvPr>
          <p:cNvSpPr>
            <a:spLocks noGrp="1"/>
          </p:cNvSpPr>
          <p:nvPr>
            <p:ph idx="1"/>
          </p:nvPr>
        </p:nvSpPr>
        <p:spPr>
          <a:xfrm>
            <a:off x="2589212" y="648586"/>
            <a:ext cx="8915400" cy="5262636"/>
          </a:xfrm>
        </p:spPr>
        <p:txBody>
          <a:bodyPr>
            <a:normAutofit/>
          </a:bodyPr>
          <a:lstStyle/>
          <a:p>
            <a:pPr marL="0" indent="0">
              <a:buNone/>
            </a:pPr>
            <a:r>
              <a:rPr lang="en-US" sz="3200" b="1" baseline="30000" dirty="0"/>
              <a:t>26 </a:t>
            </a:r>
            <a:r>
              <a:rPr lang="en-US" sz="3200" u="sng" dirty="0"/>
              <a:t>hyraxes (</a:t>
            </a:r>
            <a:r>
              <a:rPr lang="en-US" sz="3200" i="1" u="sng" dirty="0"/>
              <a:t>Rock Badgers) </a:t>
            </a:r>
            <a:r>
              <a:rPr lang="en-US" sz="3200" dirty="0"/>
              <a:t>are creatures of little power, yet they make their home in the crags (rocks);</a:t>
            </a:r>
            <a:endParaRPr lang="en-US" sz="3200" b="1" baseline="30000" dirty="0"/>
          </a:p>
          <a:p>
            <a:pPr marL="0" indent="0">
              <a:buNone/>
            </a:pPr>
            <a:r>
              <a:rPr lang="en-US" sz="3200" b="1" baseline="30000" dirty="0"/>
              <a:t>27 </a:t>
            </a:r>
            <a:r>
              <a:rPr lang="en-US" sz="3200" u="sng" dirty="0"/>
              <a:t>locusts </a:t>
            </a:r>
            <a:r>
              <a:rPr lang="en-US" sz="3200" dirty="0"/>
              <a:t>have no king,</a:t>
            </a:r>
            <a:br>
              <a:rPr lang="en-US" sz="3200" dirty="0"/>
            </a:br>
            <a:r>
              <a:rPr lang="en-US" sz="3200" dirty="0"/>
              <a:t>    yet they advance together in ranks;</a:t>
            </a:r>
          </a:p>
          <a:p>
            <a:pPr marL="0" indent="0">
              <a:buNone/>
            </a:pPr>
            <a:r>
              <a:rPr lang="en-US" sz="3200" b="1" baseline="30000" dirty="0"/>
              <a:t>28 </a:t>
            </a:r>
            <a:r>
              <a:rPr lang="en-US" sz="3200" dirty="0"/>
              <a:t>a </a:t>
            </a:r>
            <a:r>
              <a:rPr lang="en-US" sz="3200" u="sng" dirty="0"/>
              <a:t>lizard</a:t>
            </a:r>
            <a:r>
              <a:rPr lang="en-US" sz="3200" dirty="0"/>
              <a:t> can be caught with the hand,</a:t>
            </a:r>
            <a:br>
              <a:rPr lang="en-US" sz="3200" dirty="0"/>
            </a:br>
            <a:r>
              <a:rPr lang="en-US" sz="3200" dirty="0"/>
              <a:t>    yet it is found in kings’ palaces.</a:t>
            </a:r>
          </a:p>
        </p:txBody>
      </p:sp>
    </p:spTree>
    <p:extLst>
      <p:ext uri="{BB962C8B-B14F-4D97-AF65-F5344CB8AC3E}">
        <p14:creationId xmlns:p14="http://schemas.microsoft.com/office/powerpoint/2010/main" val="21382682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503</TotalTime>
  <Words>650</Words>
  <Application>Microsoft Office PowerPoint</Application>
  <PresentationFormat>Widescreen</PresentationFormat>
  <Paragraphs>37</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Century Gothic</vt:lpstr>
      <vt:lpstr>Wingdings 3</vt:lpstr>
      <vt:lpstr>Wisp</vt:lpstr>
      <vt:lpstr>Fighting to Defend the Gospel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Fighting to Defend the Gospel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Fighting to Defend the Gospel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Garber</dc:creator>
  <cp:lastModifiedBy>Joe Garber</cp:lastModifiedBy>
  <cp:revision>23</cp:revision>
  <dcterms:created xsi:type="dcterms:W3CDTF">2019-01-12T15:31:24Z</dcterms:created>
  <dcterms:modified xsi:type="dcterms:W3CDTF">2019-01-13T12:24:30Z</dcterms:modified>
</cp:coreProperties>
</file>