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1" r:id="rId1"/>
  </p:sldMasterIdLst>
  <p:sldIdLst>
    <p:sldId id="256" r:id="rId2"/>
    <p:sldId id="257" r:id="rId3"/>
    <p:sldId id="258" r:id="rId4"/>
    <p:sldId id="259" r:id="rId5"/>
    <p:sldId id="261" r:id="rId6"/>
    <p:sldId id="277" r:id="rId7"/>
    <p:sldId id="262" r:id="rId8"/>
    <p:sldId id="260" r:id="rId9"/>
    <p:sldId id="263" r:id="rId10"/>
    <p:sldId id="264" r:id="rId11"/>
    <p:sldId id="278" r:id="rId12"/>
    <p:sldId id="266" r:id="rId13"/>
    <p:sldId id="265" r:id="rId14"/>
    <p:sldId id="267" r:id="rId15"/>
    <p:sldId id="268" r:id="rId16"/>
    <p:sldId id="269" r:id="rId17"/>
    <p:sldId id="270" r:id="rId18"/>
    <p:sldId id="271" r:id="rId19"/>
    <p:sldId id="272" r:id="rId20"/>
    <p:sldId id="273" r:id="rId21"/>
    <p:sldId id="275" r:id="rId22"/>
    <p:sldId id="276" r:id="rId23"/>
    <p:sldId id="274" r:id="rId24"/>
    <p:sldId id="279" r:id="rId25"/>
    <p:sldId id="280" r:id="rId26"/>
    <p:sldId id="281" r:id="rId27"/>
    <p:sldId id="282" r:id="rId28"/>
    <p:sldId id="283" r:id="rId2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97E0307-B85C-446A-8EF0-0407D435D787}" type="datetimeFigureOut">
              <a:rPr lang="en-US" smtClean="0"/>
              <a:t>2/10/2019</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smtClean="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41503516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3CFE2CC-454D-4466-AC55-B86DA0A87BAE}" type="datetimeFigureOut">
              <a:rPr lang="en-US" smtClean="0"/>
              <a:t>2/10/2019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720424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47B1BF-4039-460D-A637-65428CBD720E}" type="datetimeFigureOut">
              <a:rPr lang="en-US" smtClean="0"/>
              <a:t>2/10/2019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extLst>
      <p:ext uri="{BB962C8B-B14F-4D97-AF65-F5344CB8AC3E}">
        <p14:creationId xmlns:p14="http://schemas.microsoft.com/office/powerpoint/2010/main" val="21663419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sz="1200"/>
            </a:lvl1pPr>
          </a:lstStyle>
          <a:p>
            <a:fld id="{AAA39ACE-9343-4EBE-B5CA-AEA240A1DC53}" type="datetimeFigureOut">
              <a:rPr lang="en-US" smtClean="0"/>
              <a:t>2/10/2019</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439492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9A00F7B-89C5-4DF7-A309-6263220147D4}" type="datetimeFigureOut">
              <a:rPr lang="en-US" smtClean="0"/>
              <a:t>2/10/2019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00724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9C95DE-FD64-4606-AE61-EC1136867CC6}" type="datetimeFigureOut">
              <a:rPr lang="en-US" smtClean="0"/>
              <a:t>2/10/2019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631497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29166" y="2974448"/>
            <a:ext cx="4645152" cy="24938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094337" y="2971669"/>
            <a:ext cx="4645152" cy="248719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DEB0BBD-30FE-4CF1-900A-0C45149F8AF8}" type="datetimeFigureOut">
              <a:rPr lang="en-US" smtClean="0"/>
              <a:t>2/10/2019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25702449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1A5F7F-3E81-4C65-A4D1-CB62D5B9DB91}" type="datetimeFigureOut">
              <a:rPr lang="en-US" smtClean="0"/>
              <a:t>2/10/2019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853240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7ECC86-1672-4627-AEFE-EC5485C73905}" type="datetimeFigureOut">
              <a:rPr lang="en-US" smtClean="0"/>
              <a:t>2/10/2019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14617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CDCB01F-D966-4C62-B900-0BE008A90C98}" type="datetimeFigureOut">
              <a:rPr lang="en-US" smtClean="0"/>
              <a:t>2/10/2019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extLst>
      <p:ext uri="{BB962C8B-B14F-4D97-AF65-F5344CB8AC3E}">
        <p14:creationId xmlns:p14="http://schemas.microsoft.com/office/powerpoint/2010/main" val="3056661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5E73A0EA-7DC7-4964-BB97-B173EF3B859A}" type="datetimeFigureOut">
              <a:rPr lang="en-US" smtClean="0"/>
              <a:t>2/10/2019</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smtClean="0"/>
              <a:t>‹#›</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extLst>
      <p:ext uri="{BB962C8B-B14F-4D97-AF65-F5344CB8AC3E}">
        <p14:creationId xmlns:p14="http://schemas.microsoft.com/office/powerpoint/2010/main" val="1626074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30EF52CC-F3D9-41D4-BCE4-C208E61A3F31}" type="datetimeFigureOut">
              <a:rPr lang="en-US" smtClean="0"/>
              <a:t>2/10/2019</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427084783"/>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0A182-C968-456B-99F5-CD31B1A51737}"/>
              </a:ext>
            </a:extLst>
          </p:cNvPr>
          <p:cNvSpPr>
            <a:spLocks noGrp="1"/>
          </p:cNvSpPr>
          <p:nvPr>
            <p:ph type="ctrTitle"/>
          </p:nvPr>
        </p:nvSpPr>
        <p:spPr/>
        <p:txBody>
          <a:bodyPr/>
          <a:lstStyle/>
          <a:p>
            <a:r>
              <a:rPr lang="en-US" dirty="0"/>
              <a:t>Race for the Reward</a:t>
            </a:r>
          </a:p>
        </p:txBody>
      </p:sp>
      <p:sp>
        <p:nvSpPr>
          <p:cNvPr id="3" name="Subtitle 2">
            <a:extLst>
              <a:ext uri="{FF2B5EF4-FFF2-40B4-BE49-F238E27FC236}">
                <a16:creationId xmlns:a16="http://schemas.microsoft.com/office/drawing/2014/main" id="{A9692AE6-1816-4EDF-89D2-F25C63356BCA}"/>
              </a:ext>
            </a:extLst>
          </p:cNvPr>
          <p:cNvSpPr>
            <a:spLocks noGrp="1"/>
          </p:cNvSpPr>
          <p:nvPr>
            <p:ph type="subTitle" idx="1"/>
          </p:nvPr>
        </p:nvSpPr>
        <p:spPr/>
        <p:txBody>
          <a:bodyPr/>
          <a:lstStyle/>
          <a:p>
            <a:r>
              <a:rPr lang="en-US" dirty="0"/>
              <a:t>2019 Philippians series</a:t>
            </a:r>
          </a:p>
          <a:p>
            <a:r>
              <a:rPr lang="en-US" dirty="0"/>
              <a:t>Philippians 3:12-16</a:t>
            </a:r>
          </a:p>
        </p:txBody>
      </p:sp>
    </p:spTree>
    <p:extLst>
      <p:ext uri="{BB962C8B-B14F-4D97-AF65-F5344CB8AC3E}">
        <p14:creationId xmlns:p14="http://schemas.microsoft.com/office/powerpoint/2010/main" val="310909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91B7198-B6E3-41E7-9B27-2760C9C65502}"/>
              </a:ext>
            </a:extLst>
          </p:cNvPr>
          <p:cNvSpPr>
            <a:spLocks noGrp="1"/>
          </p:cNvSpPr>
          <p:nvPr>
            <p:ph idx="1"/>
          </p:nvPr>
        </p:nvSpPr>
        <p:spPr>
          <a:xfrm>
            <a:off x="1130270" y="733647"/>
            <a:ext cx="9603275" cy="5231217"/>
          </a:xfrm>
        </p:spPr>
        <p:txBody>
          <a:bodyPr>
            <a:normAutofit/>
          </a:bodyPr>
          <a:lstStyle/>
          <a:p>
            <a:pPr marL="0" indent="0">
              <a:buNone/>
            </a:pPr>
            <a:r>
              <a:rPr lang="en-US" sz="3200" b="1" dirty="0"/>
              <a:t>1. Discontent</a:t>
            </a:r>
          </a:p>
          <a:p>
            <a:r>
              <a:rPr lang="en-US" sz="2800" u="sng" dirty="0"/>
              <a:t>Intimacy with Christ</a:t>
            </a:r>
            <a:r>
              <a:rPr lang="en-US" sz="2800" dirty="0"/>
              <a:t>: 10a I want to know Christ</a:t>
            </a:r>
          </a:p>
          <a:p>
            <a:r>
              <a:rPr lang="en-US" sz="2800" u="sng" dirty="0"/>
              <a:t>Holy Spirit power</a:t>
            </a:r>
            <a:r>
              <a:rPr lang="en-US" sz="2800" dirty="0"/>
              <a:t>: 10b to know the power of his resurrection</a:t>
            </a:r>
          </a:p>
          <a:p>
            <a:r>
              <a:rPr lang="en-US" sz="2800" u="sng" dirty="0"/>
              <a:t>Suffering with Christ</a:t>
            </a:r>
            <a:r>
              <a:rPr lang="en-US" sz="2800" dirty="0"/>
              <a:t>: 10c to know and participate in his sufferings, becoming like him in his death</a:t>
            </a:r>
          </a:p>
          <a:p>
            <a:r>
              <a:rPr lang="en-US" sz="2800" u="sng" dirty="0"/>
              <a:t>Becoming my future glory self</a:t>
            </a:r>
            <a:r>
              <a:rPr lang="en-US" sz="2800" dirty="0"/>
              <a:t>: 11 attaining to the resurrection from the dead</a:t>
            </a:r>
          </a:p>
          <a:p>
            <a:pPr marL="0" indent="0">
              <a:buNone/>
            </a:pPr>
            <a:endParaRPr lang="en-US" dirty="0"/>
          </a:p>
        </p:txBody>
      </p:sp>
    </p:spTree>
    <p:extLst>
      <p:ext uri="{BB962C8B-B14F-4D97-AF65-F5344CB8AC3E}">
        <p14:creationId xmlns:p14="http://schemas.microsoft.com/office/powerpoint/2010/main" val="1694438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23601B-B60B-449D-BD01-21435183E231}"/>
              </a:ext>
            </a:extLst>
          </p:cNvPr>
          <p:cNvSpPr>
            <a:spLocks noGrp="1"/>
          </p:cNvSpPr>
          <p:nvPr>
            <p:ph idx="1"/>
          </p:nvPr>
        </p:nvSpPr>
        <p:spPr>
          <a:xfrm>
            <a:off x="1130270" y="850605"/>
            <a:ext cx="9603275" cy="4615740"/>
          </a:xfrm>
        </p:spPr>
        <p:txBody>
          <a:bodyPr/>
          <a:lstStyle/>
          <a:p>
            <a:pPr marL="0" indent="0">
              <a:buNone/>
            </a:pPr>
            <a:r>
              <a:rPr lang="en-US" sz="3200" b="1" dirty="0"/>
              <a:t>Philippians 3:12</a:t>
            </a:r>
          </a:p>
          <a:p>
            <a:pPr marL="0" indent="0">
              <a:buNone/>
            </a:pPr>
            <a:r>
              <a:rPr lang="en-US" sz="3200" dirty="0"/>
              <a:t>Not that I have already obtained all this, or have already </a:t>
            </a:r>
            <a:r>
              <a:rPr lang="en-US" sz="3200" u="sng" dirty="0"/>
              <a:t>arrived at my goal</a:t>
            </a:r>
            <a:r>
              <a:rPr lang="en-US" sz="3200" dirty="0"/>
              <a:t>, (become perfect, Gr: </a:t>
            </a:r>
            <a:r>
              <a:rPr lang="en-US" sz="3200" dirty="0" err="1"/>
              <a:t>teleioō</a:t>
            </a:r>
            <a:r>
              <a:rPr lang="en-US" sz="3200" dirty="0"/>
              <a:t>)…</a:t>
            </a:r>
            <a:r>
              <a:rPr lang="en-US" sz="3200" b="1" dirty="0"/>
              <a:t>to bring one's character to perfection</a:t>
            </a:r>
            <a:endParaRPr lang="en-US" sz="3200" dirty="0"/>
          </a:p>
          <a:p>
            <a:pPr marL="0" indent="0">
              <a:buNone/>
            </a:pPr>
            <a:endParaRPr lang="en-US" dirty="0"/>
          </a:p>
        </p:txBody>
      </p:sp>
    </p:spTree>
    <p:extLst>
      <p:ext uri="{BB962C8B-B14F-4D97-AF65-F5344CB8AC3E}">
        <p14:creationId xmlns:p14="http://schemas.microsoft.com/office/powerpoint/2010/main" val="40823939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AE98AC-751B-449B-A87C-DB30AF55F574}"/>
              </a:ext>
            </a:extLst>
          </p:cNvPr>
          <p:cNvSpPr>
            <a:spLocks noGrp="1"/>
          </p:cNvSpPr>
          <p:nvPr>
            <p:ph idx="1"/>
          </p:nvPr>
        </p:nvSpPr>
        <p:spPr>
          <a:xfrm>
            <a:off x="1130270" y="1095153"/>
            <a:ext cx="9603275" cy="4371192"/>
          </a:xfrm>
        </p:spPr>
        <p:txBody>
          <a:bodyPr/>
          <a:lstStyle/>
          <a:p>
            <a:pPr marL="0" indent="0">
              <a:buNone/>
            </a:pPr>
            <a:r>
              <a:rPr lang="en-US" sz="3200" b="1" dirty="0"/>
              <a:t>2. Dedication</a:t>
            </a:r>
          </a:p>
          <a:p>
            <a:pPr marL="0" indent="0">
              <a:buNone/>
            </a:pPr>
            <a:r>
              <a:rPr lang="en-US" sz="3200" b="1" dirty="0"/>
              <a:t>Philippians 3:13b </a:t>
            </a:r>
            <a:r>
              <a:rPr lang="en-US" sz="3200" dirty="0"/>
              <a:t>‘But one thing I do:’</a:t>
            </a:r>
          </a:p>
          <a:p>
            <a:pPr marL="0" indent="0">
              <a:buNone/>
            </a:pPr>
            <a:endParaRPr lang="en-US" dirty="0"/>
          </a:p>
        </p:txBody>
      </p:sp>
    </p:spTree>
    <p:extLst>
      <p:ext uri="{BB962C8B-B14F-4D97-AF65-F5344CB8AC3E}">
        <p14:creationId xmlns:p14="http://schemas.microsoft.com/office/powerpoint/2010/main" val="1183302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4AEEB0-4A67-477F-A756-41F5FDBF58E7}"/>
              </a:ext>
            </a:extLst>
          </p:cNvPr>
          <p:cNvSpPr>
            <a:spLocks noGrp="1"/>
          </p:cNvSpPr>
          <p:nvPr>
            <p:ph idx="1"/>
          </p:nvPr>
        </p:nvSpPr>
        <p:spPr>
          <a:xfrm>
            <a:off x="1130270" y="882502"/>
            <a:ext cx="9603275" cy="4583843"/>
          </a:xfrm>
        </p:spPr>
        <p:txBody>
          <a:bodyPr/>
          <a:lstStyle/>
          <a:p>
            <a:pPr marL="0" indent="0">
              <a:buNone/>
            </a:pPr>
            <a:r>
              <a:rPr lang="en-US" sz="3200" b="1" dirty="0"/>
              <a:t>Philippians 3:9 </a:t>
            </a:r>
            <a:r>
              <a:rPr lang="en-US" sz="3200" dirty="0"/>
              <a:t>(NLT)</a:t>
            </a:r>
          </a:p>
          <a:p>
            <a:pPr marL="0" indent="0">
              <a:buNone/>
            </a:pPr>
            <a:r>
              <a:rPr lang="en-US" sz="3200" dirty="0"/>
              <a:t>and become one with him. I no longer count on my own righteousness through obeying the law; rather, I become righteous through faith in Christ. For God’s way of making us right with himself depends on faith.</a:t>
            </a:r>
          </a:p>
          <a:p>
            <a:pPr marL="0" indent="0">
              <a:buNone/>
            </a:pPr>
            <a:endParaRPr lang="en-US" dirty="0"/>
          </a:p>
        </p:txBody>
      </p:sp>
    </p:spTree>
    <p:extLst>
      <p:ext uri="{BB962C8B-B14F-4D97-AF65-F5344CB8AC3E}">
        <p14:creationId xmlns:p14="http://schemas.microsoft.com/office/powerpoint/2010/main" val="11643898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9C9CB2-0AA2-45D4-8CC8-6AA40B67332E}"/>
              </a:ext>
            </a:extLst>
          </p:cNvPr>
          <p:cNvSpPr>
            <a:spLocks noGrp="1"/>
          </p:cNvSpPr>
          <p:nvPr>
            <p:ph idx="1"/>
          </p:nvPr>
        </p:nvSpPr>
        <p:spPr>
          <a:xfrm>
            <a:off x="1130270" y="903767"/>
            <a:ext cx="9603275" cy="4562578"/>
          </a:xfrm>
        </p:spPr>
        <p:txBody>
          <a:bodyPr>
            <a:normAutofit/>
          </a:bodyPr>
          <a:lstStyle/>
          <a:p>
            <a:r>
              <a:rPr lang="en-US" sz="3200" dirty="0"/>
              <a:t>Consumed with loving Jesus </a:t>
            </a:r>
          </a:p>
          <a:p>
            <a:r>
              <a:rPr lang="en-US" sz="3200" dirty="0"/>
              <a:t>Consumed with loving others</a:t>
            </a:r>
          </a:p>
        </p:txBody>
      </p:sp>
    </p:spTree>
    <p:extLst>
      <p:ext uri="{BB962C8B-B14F-4D97-AF65-F5344CB8AC3E}">
        <p14:creationId xmlns:p14="http://schemas.microsoft.com/office/powerpoint/2010/main" val="510210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DC07B22-6C86-460D-91DA-37CC745A7C91}"/>
              </a:ext>
            </a:extLst>
          </p:cNvPr>
          <p:cNvSpPr>
            <a:spLocks noGrp="1"/>
          </p:cNvSpPr>
          <p:nvPr>
            <p:ph idx="1"/>
          </p:nvPr>
        </p:nvSpPr>
        <p:spPr>
          <a:xfrm>
            <a:off x="1130270" y="999460"/>
            <a:ext cx="9603275" cy="4466885"/>
          </a:xfrm>
        </p:spPr>
        <p:txBody>
          <a:bodyPr/>
          <a:lstStyle/>
          <a:p>
            <a:pPr marL="0" indent="0">
              <a:buNone/>
            </a:pPr>
            <a:r>
              <a:rPr lang="en-US" sz="3200" b="1" dirty="0"/>
              <a:t>3. Direction</a:t>
            </a:r>
            <a:endParaRPr lang="en-US" sz="3200" dirty="0"/>
          </a:p>
          <a:p>
            <a:pPr marL="0" indent="0">
              <a:buNone/>
            </a:pPr>
            <a:r>
              <a:rPr lang="en-US" sz="3200" b="1" dirty="0"/>
              <a:t>Philippians 3:13c</a:t>
            </a:r>
            <a:r>
              <a:rPr lang="en-US" sz="3200" dirty="0"/>
              <a:t> “Forgetting what is behind and straining toward what is ahead,”</a:t>
            </a:r>
          </a:p>
          <a:p>
            <a:pPr marL="0" indent="0">
              <a:buNone/>
            </a:pPr>
            <a:endParaRPr lang="en-US" dirty="0"/>
          </a:p>
        </p:txBody>
      </p:sp>
    </p:spTree>
    <p:extLst>
      <p:ext uri="{BB962C8B-B14F-4D97-AF65-F5344CB8AC3E}">
        <p14:creationId xmlns:p14="http://schemas.microsoft.com/office/powerpoint/2010/main" val="102286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40B4577-3FEB-450F-88B3-11CF7A2216FF}"/>
              </a:ext>
            </a:extLst>
          </p:cNvPr>
          <p:cNvSpPr>
            <a:spLocks noGrp="1"/>
          </p:cNvSpPr>
          <p:nvPr>
            <p:ph idx="1"/>
          </p:nvPr>
        </p:nvSpPr>
        <p:spPr>
          <a:xfrm>
            <a:off x="1130270" y="925033"/>
            <a:ext cx="9603275" cy="4541312"/>
          </a:xfrm>
        </p:spPr>
        <p:txBody>
          <a:bodyPr>
            <a:normAutofit/>
          </a:bodyPr>
          <a:lstStyle/>
          <a:p>
            <a:pPr marL="0" indent="0">
              <a:buNone/>
            </a:pPr>
            <a:r>
              <a:rPr lang="en-US" sz="3200" dirty="0"/>
              <a:t>Forgetting has to do with directional focus</a:t>
            </a:r>
          </a:p>
        </p:txBody>
      </p:sp>
    </p:spTree>
    <p:extLst>
      <p:ext uri="{BB962C8B-B14F-4D97-AF65-F5344CB8AC3E}">
        <p14:creationId xmlns:p14="http://schemas.microsoft.com/office/powerpoint/2010/main" val="4007827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E2D532F-0478-4090-A7E2-536F91333570}"/>
              </a:ext>
            </a:extLst>
          </p:cNvPr>
          <p:cNvSpPr>
            <a:spLocks noGrp="1"/>
          </p:cNvSpPr>
          <p:nvPr>
            <p:ph idx="1"/>
          </p:nvPr>
        </p:nvSpPr>
        <p:spPr>
          <a:xfrm>
            <a:off x="1130270" y="893135"/>
            <a:ext cx="9603275" cy="4954772"/>
          </a:xfrm>
        </p:spPr>
        <p:txBody>
          <a:bodyPr>
            <a:noAutofit/>
          </a:bodyPr>
          <a:lstStyle/>
          <a:p>
            <a:pPr marL="0" indent="0">
              <a:buNone/>
            </a:pPr>
            <a:r>
              <a:rPr lang="en-US" sz="3200" b="1" dirty="0"/>
              <a:t>1 Timothy 1:12-16 </a:t>
            </a:r>
            <a:r>
              <a:rPr lang="en-US" sz="3200" dirty="0"/>
              <a:t>(NIV)</a:t>
            </a:r>
          </a:p>
          <a:p>
            <a:pPr marL="0" indent="0">
              <a:buNone/>
            </a:pPr>
            <a:r>
              <a:rPr lang="en-US" sz="3200" dirty="0"/>
              <a:t>12 I thank Christ Jesus our Lord, who has given me strength, that he considered me trustworthy, appointing me to his service. 13 Even though I was once a blasphemer and a persecutor and a violent man, I was shown mercy because I acted in ignorance and unbelief. </a:t>
            </a:r>
          </a:p>
        </p:txBody>
      </p:sp>
    </p:spTree>
    <p:extLst>
      <p:ext uri="{BB962C8B-B14F-4D97-AF65-F5344CB8AC3E}">
        <p14:creationId xmlns:p14="http://schemas.microsoft.com/office/powerpoint/2010/main" val="35421912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D4107A-DEB3-4561-A78A-14A2FF238D26}"/>
              </a:ext>
            </a:extLst>
          </p:cNvPr>
          <p:cNvSpPr>
            <a:spLocks noGrp="1"/>
          </p:cNvSpPr>
          <p:nvPr>
            <p:ph idx="1"/>
          </p:nvPr>
        </p:nvSpPr>
        <p:spPr>
          <a:xfrm>
            <a:off x="1130270" y="861237"/>
            <a:ext cx="9603275" cy="4605108"/>
          </a:xfrm>
        </p:spPr>
        <p:txBody>
          <a:bodyPr>
            <a:normAutofit/>
          </a:bodyPr>
          <a:lstStyle/>
          <a:p>
            <a:pPr marL="0" indent="0">
              <a:buNone/>
            </a:pPr>
            <a:r>
              <a:rPr lang="en-US" sz="3200" dirty="0"/>
              <a:t>14 The grace of our Lord was poured out on me abundantly, along with the faith and love that are in Christ Jesus.</a:t>
            </a:r>
          </a:p>
          <a:p>
            <a:pPr marL="0" indent="0">
              <a:buNone/>
            </a:pPr>
            <a:r>
              <a:rPr lang="en-US" sz="3200" dirty="0"/>
              <a:t>15 Here is a trustworthy saying that deserves full acceptance: Christ Jesus came into the world to save sinners—of whom I am the worst. </a:t>
            </a:r>
          </a:p>
        </p:txBody>
      </p:sp>
    </p:spTree>
    <p:extLst>
      <p:ext uri="{BB962C8B-B14F-4D97-AF65-F5344CB8AC3E}">
        <p14:creationId xmlns:p14="http://schemas.microsoft.com/office/powerpoint/2010/main" val="13678499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3321808-6D24-41BA-8BD5-4134382501DD}"/>
              </a:ext>
            </a:extLst>
          </p:cNvPr>
          <p:cNvSpPr>
            <a:spLocks noGrp="1"/>
          </p:cNvSpPr>
          <p:nvPr>
            <p:ph idx="1"/>
          </p:nvPr>
        </p:nvSpPr>
        <p:spPr>
          <a:xfrm>
            <a:off x="1130270" y="946298"/>
            <a:ext cx="9603275" cy="4520047"/>
          </a:xfrm>
        </p:spPr>
        <p:txBody>
          <a:bodyPr/>
          <a:lstStyle/>
          <a:p>
            <a:pPr marL="0" indent="0">
              <a:buNone/>
            </a:pPr>
            <a:r>
              <a:rPr lang="en-US" sz="3200" dirty="0"/>
              <a:t>16 But for that very reason I was shown mercy so that in me, the worst of sinners, Christ Jesus might display his immense patience as an example for those who would believe in him and receive eternal life.</a:t>
            </a:r>
          </a:p>
          <a:p>
            <a:pPr marL="0" indent="0">
              <a:buNone/>
            </a:pPr>
            <a:endParaRPr lang="en-US" dirty="0"/>
          </a:p>
        </p:txBody>
      </p:sp>
    </p:spTree>
    <p:extLst>
      <p:ext uri="{BB962C8B-B14F-4D97-AF65-F5344CB8AC3E}">
        <p14:creationId xmlns:p14="http://schemas.microsoft.com/office/powerpoint/2010/main" val="4130639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6395CE6-4B2F-4A2B-A43F-BF43F5844F1C}"/>
              </a:ext>
            </a:extLst>
          </p:cNvPr>
          <p:cNvSpPr>
            <a:spLocks noGrp="1"/>
          </p:cNvSpPr>
          <p:nvPr>
            <p:ph idx="1"/>
          </p:nvPr>
        </p:nvSpPr>
        <p:spPr>
          <a:xfrm>
            <a:off x="1130270" y="829340"/>
            <a:ext cx="9603275" cy="4637005"/>
          </a:xfrm>
        </p:spPr>
        <p:txBody>
          <a:bodyPr/>
          <a:lstStyle/>
          <a:p>
            <a:pPr marL="0" indent="0">
              <a:buNone/>
            </a:pPr>
            <a:r>
              <a:rPr lang="en-US" sz="3200" dirty="0"/>
              <a:t>Ephesians 2:8-9 (NIV)</a:t>
            </a:r>
          </a:p>
          <a:p>
            <a:pPr marL="0" indent="0">
              <a:buNone/>
            </a:pPr>
            <a:r>
              <a:rPr lang="en-US" sz="3200" dirty="0"/>
              <a:t>For it is </a:t>
            </a:r>
            <a:r>
              <a:rPr lang="en-US" sz="3200" u="sng" dirty="0"/>
              <a:t>by grace </a:t>
            </a:r>
            <a:r>
              <a:rPr lang="en-US" sz="3200" dirty="0"/>
              <a:t>you have been saved, through faith—and this is not from yourselves, </a:t>
            </a:r>
            <a:r>
              <a:rPr lang="en-US" sz="3200" b="1" dirty="0"/>
              <a:t>it is the gift of God</a:t>
            </a:r>
            <a:r>
              <a:rPr lang="en-US" sz="3200" dirty="0"/>
              <a:t>— 9 </a:t>
            </a:r>
            <a:r>
              <a:rPr lang="en-US" sz="3200" u="sng" dirty="0"/>
              <a:t>not by works, so that no one can boast.</a:t>
            </a:r>
          </a:p>
          <a:p>
            <a:pPr marL="0" indent="0">
              <a:buNone/>
            </a:pPr>
            <a:endParaRPr lang="en-US" dirty="0"/>
          </a:p>
        </p:txBody>
      </p:sp>
    </p:spTree>
    <p:extLst>
      <p:ext uri="{BB962C8B-B14F-4D97-AF65-F5344CB8AC3E}">
        <p14:creationId xmlns:p14="http://schemas.microsoft.com/office/powerpoint/2010/main" val="39909470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34744B-5440-4FB3-8758-8DDCAD41DC7C}"/>
              </a:ext>
            </a:extLst>
          </p:cNvPr>
          <p:cNvSpPr>
            <a:spLocks noGrp="1"/>
          </p:cNvSpPr>
          <p:nvPr>
            <p:ph idx="1"/>
          </p:nvPr>
        </p:nvSpPr>
        <p:spPr>
          <a:xfrm>
            <a:off x="1130270" y="893135"/>
            <a:ext cx="9603275" cy="4573210"/>
          </a:xfrm>
        </p:spPr>
        <p:txBody>
          <a:bodyPr/>
          <a:lstStyle/>
          <a:p>
            <a:pPr marL="0" indent="0">
              <a:buNone/>
            </a:pPr>
            <a:r>
              <a:rPr lang="en-US" sz="3200" b="1" dirty="0"/>
              <a:t>4. Determination</a:t>
            </a:r>
          </a:p>
          <a:p>
            <a:pPr marL="0" indent="0">
              <a:buNone/>
            </a:pPr>
            <a:r>
              <a:rPr lang="en-US" sz="3200" b="1" dirty="0"/>
              <a:t>Philippians 3:14</a:t>
            </a:r>
            <a:r>
              <a:rPr lang="en-US" sz="3200" dirty="0"/>
              <a:t> “I press on toward the goal to win the prize for which God has called me heavenward in Christ Jesus.”</a:t>
            </a:r>
          </a:p>
          <a:p>
            <a:pPr marL="0" indent="0">
              <a:buNone/>
            </a:pPr>
            <a:endParaRPr lang="en-US" dirty="0"/>
          </a:p>
        </p:txBody>
      </p:sp>
    </p:spTree>
    <p:extLst>
      <p:ext uri="{BB962C8B-B14F-4D97-AF65-F5344CB8AC3E}">
        <p14:creationId xmlns:p14="http://schemas.microsoft.com/office/powerpoint/2010/main" val="39807589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3CF55A-1468-4505-A54E-38E8D55DD099}"/>
              </a:ext>
            </a:extLst>
          </p:cNvPr>
          <p:cNvSpPr>
            <a:spLocks noGrp="1"/>
          </p:cNvSpPr>
          <p:nvPr>
            <p:ph idx="1"/>
          </p:nvPr>
        </p:nvSpPr>
        <p:spPr>
          <a:xfrm>
            <a:off x="1130270" y="946298"/>
            <a:ext cx="9603275" cy="4520047"/>
          </a:xfrm>
        </p:spPr>
        <p:txBody>
          <a:bodyPr/>
          <a:lstStyle/>
          <a:p>
            <a:pPr marL="0" indent="0">
              <a:buNone/>
            </a:pPr>
            <a:r>
              <a:rPr lang="en-US" sz="3200" dirty="0"/>
              <a:t>12 </a:t>
            </a:r>
            <a:r>
              <a:rPr lang="en-US" sz="3200" u="sng" dirty="0"/>
              <a:t>Not that I have already obtained all this, or have already arrived at my goal</a:t>
            </a:r>
            <a:r>
              <a:rPr lang="en-US" sz="3200" dirty="0"/>
              <a:t>,</a:t>
            </a:r>
          </a:p>
          <a:p>
            <a:pPr marL="0" indent="0">
              <a:buNone/>
            </a:pPr>
            <a:r>
              <a:rPr lang="en-US" sz="3200" dirty="0"/>
              <a:t>but </a:t>
            </a:r>
            <a:r>
              <a:rPr lang="en-US" sz="3200" u="sng" dirty="0"/>
              <a:t>I press on to take hold </a:t>
            </a:r>
            <a:r>
              <a:rPr lang="en-US" sz="3200" dirty="0"/>
              <a:t>of that for which Christ Jesus took hold of me. 13a Brothers and sisters, </a:t>
            </a:r>
            <a:r>
              <a:rPr lang="en-US" sz="3200" u="sng" dirty="0"/>
              <a:t>I do not consider myself yet to have taken hold of it</a:t>
            </a:r>
            <a:r>
              <a:rPr lang="en-US" sz="3200" dirty="0"/>
              <a:t>.</a:t>
            </a:r>
          </a:p>
          <a:p>
            <a:pPr marL="0" indent="0">
              <a:buNone/>
            </a:pPr>
            <a:endParaRPr lang="en-US" dirty="0"/>
          </a:p>
        </p:txBody>
      </p:sp>
    </p:spTree>
    <p:extLst>
      <p:ext uri="{BB962C8B-B14F-4D97-AF65-F5344CB8AC3E}">
        <p14:creationId xmlns:p14="http://schemas.microsoft.com/office/powerpoint/2010/main" val="29606707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ED56AD4-7D7D-474E-9479-4B5A2C182132}"/>
              </a:ext>
            </a:extLst>
          </p:cNvPr>
          <p:cNvSpPr>
            <a:spLocks noGrp="1"/>
          </p:cNvSpPr>
          <p:nvPr>
            <p:ph idx="1"/>
          </p:nvPr>
        </p:nvSpPr>
        <p:spPr>
          <a:xfrm>
            <a:off x="1130270" y="1169581"/>
            <a:ext cx="9603275" cy="4296764"/>
          </a:xfrm>
        </p:spPr>
        <p:txBody>
          <a:bodyPr>
            <a:normAutofit/>
          </a:bodyPr>
          <a:lstStyle/>
          <a:p>
            <a:r>
              <a:rPr lang="en-US" sz="3200" dirty="0"/>
              <a:t>13b But one thing I do</a:t>
            </a:r>
          </a:p>
          <a:p>
            <a:r>
              <a:rPr lang="en-US" sz="3200" dirty="0"/>
              <a:t>13c Forgetting what is behind and straining toward what is ahead, </a:t>
            </a:r>
          </a:p>
          <a:p>
            <a:r>
              <a:rPr lang="en-US" sz="3200" dirty="0"/>
              <a:t>14 I press on toward the goal to win the prize for which God has called me heavenward in Christ Jesus.</a:t>
            </a:r>
          </a:p>
        </p:txBody>
      </p:sp>
    </p:spTree>
    <p:extLst>
      <p:ext uri="{BB962C8B-B14F-4D97-AF65-F5344CB8AC3E}">
        <p14:creationId xmlns:p14="http://schemas.microsoft.com/office/powerpoint/2010/main" val="33883494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448B45-2DA7-41AA-81EB-29D292FB087A}"/>
              </a:ext>
            </a:extLst>
          </p:cNvPr>
          <p:cNvSpPr>
            <a:spLocks noGrp="1"/>
          </p:cNvSpPr>
          <p:nvPr>
            <p:ph idx="1"/>
          </p:nvPr>
        </p:nvSpPr>
        <p:spPr>
          <a:xfrm>
            <a:off x="1130270" y="978195"/>
            <a:ext cx="9603275" cy="4488150"/>
          </a:xfrm>
        </p:spPr>
        <p:txBody>
          <a:bodyPr/>
          <a:lstStyle/>
          <a:p>
            <a:pPr marL="0" indent="0">
              <a:buNone/>
            </a:pPr>
            <a:r>
              <a:rPr lang="en-US" sz="3200" b="1" dirty="0"/>
              <a:t>Discipline</a:t>
            </a:r>
            <a:endParaRPr lang="en-US" sz="3200" dirty="0"/>
          </a:p>
          <a:p>
            <a:pPr marL="0" indent="0">
              <a:buNone/>
            </a:pPr>
            <a:r>
              <a:rPr lang="en-US" sz="3200" b="1" dirty="0"/>
              <a:t>Philippians 3:15-16</a:t>
            </a:r>
            <a:r>
              <a:rPr lang="en-US" sz="3200" dirty="0"/>
              <a:t>, “All of us, then, who are </a:t>
            </a:r>
            <a:r>
              <a:rPr lang="en-US" sz="3200" u="sng" dirty="0"/>
              <a:t>mature</a:t>
            </a:r>
            <a:r>
              <a:rPr lang="en-US" sz="3200" dirty="0"/>
              <a:t> (Gr: </a:t>
            </a:r>
            <a:r>
              <a:rPr lang="en-US" sz="3200" dirty="0" err="1"/>
              <a:t>teleios</a:t>
            </a:r>
            <a:r>
              <a:rPr lang="en-US" sz="3200" dirty="0"/>
              <a:t>, perfect) should take such a view of things. And if on some point you think differently, that too God will make clear to you. 16 Only let us live up to what we have already attained.”</a:t>
            </a:r>
          </a:p>
          <a:p>
            <a:pPr marL="0" indent="0">
              <a:buNone/>
            </a:pPr>
            <a:endParaRPr lang="en-US" dirty="0"/>
          </a:p>
        </p:txBody>
      </p:sp>
    </p:spTree>
    <p:extLst>
      <p:ext uri="{BB962C8B-B14F-4D97-AF65-F5344CB8AC3E}">
        <p14:creationId xmlns:p14="http://schemas.microsoft.com/office/powerpoint/2010/main" val="16133474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3933FC-AE06-4F02-8C28-F46FCCC0DEE7}"/>
              </a:ext>
            </a:extLst>
          </p:cNvPr>
          <p:cNvSpPr>
            <a:spLocks noGrp="1"/>
          </p:cNvSpPr>
          <p:nvPr>
            <p:ph idx="1"/>
          </p:nvPr>
        </p:nvSpPr>
        <p:spPr>
          <a:xfrm>
            <a:off x="1130270" y="935665"/>
            <a:ext cx="9603275" cy="4530680"/>
          </a:xfrm>
        </p:spPr>
        <p:txBody>
          <a:bodyPr/>
          <a:lstStyle/>
          <a:p>
            <a:pPr marL="0" indent="0">
              <a:buNone/>
            </a:pPr>
            <a:r>
              <a:rPr lang="en-US" sz="3200" u="sng" dirty="0"/>
              <a:t>Matthew 5:47-48 </a:t>
            </a:r>
            <a:r>
              <a:rPr lang="en-US" sz="3200" dirty="0"/>
              <a:t>(NIV)</a:t>
            </a:r>
          </a:p>
          <a:p>
            <a:r>
              <a:rPr lang="en-US" sz="3200" dirty="0"/>
              <a:t>47 And if you greet only your own people, what are you doing more than others? Do not even pagans do that? 48 Be </a:t>
            </a:r>
            <a:r>
              <a:rPr lang="en-US" sz="3200" u="sng" dirty="0"/>
              <a:t>perfect</a:t>
            </a:r>
            <a:r>
              <a:rPr lang="en-US" sz="3200" dirty="0"/>
              <a:t>, therefore, as your heavenly Father is </a:t>
            </a:r>
            <a:r>
              <a:rPr lang="en-US" sz="3200" u="sng" dirty="0"/>
              <a:t>perfect</a:t>
            </a:r>
            <a:r>
              <a:rPr lang="en-US" sz="3200" dirty="0"/>
              <a:t>.</a:t>
            </a:r>
          </a:p>
          <a:p>
            <a:pPr marL="0" indent="0">
              <a:buNone/>
            </a:pPr>
            <a:endParaRPr lang="en-US" dirty="0"/>
          </a:p>
        </p:txBody>
      </p:sp>
    </p:spTree>
    <p:extLst>
      <p:ext uri="{BB962C8B-B14F-4D97-AF65-F5344CB8AC3E}">
        <p14:creationId xmlns:p14="http://schemas.microsoft.com/office/powerpoint/2010/main" val="37665378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0EAC9C2-B986-4FB1-9B30-B7E8FC45B623}"/>
              </a:ext>
            </a:extLst>
          </p:cNvPr>
          <p:cNvSpPr>
            <a:spLocks noGrp="1"/>
          </p:cNvSpPr>
          <p:nvPr>
            <p:ph idx="1"/>
          </p:nvPr>
        </p:nvSpPr>
        <p:spPr>
          <a:xfrm>
            <a:off x="1130270" y="914400"/>
            <a:ext cx="9603275" cy="4551945"/>
          </a:xfrm>
        </p:spPr>
        <p:txBody>
          <a:bodyPr/>
          <a:lstStyle/>
          <a:p>
            <a:pPr marL="0" indent="0">
              <a:buNone/>
            </a:pPr>
            <a:r>
              <a:rPr lang="en-US" sz="3200" u="sng" dirty="0"/>
              <a:t>Matthew 19:21 </a:t>
            </a:r>
            <a:r>
              <a:rPr lang="en-US" sz="3200" dirty="0"/>
              <a:t>(NIV)</a:t>
            </a:r>
          </a:p>
          <a:p>
            <a:r>
              <a:rPr lang="en-US" sz="3200" dirty="0"/>
              <a:t>21 Jesus answered, “If you want to be perfect, go, sell your possessions and give to the poor, and you will have treasure in heaven. Then come, follow me.”</a:t>
            </a:r>
          </a:p>
          <a:p>
            <a:pPr marL="0" indent="0">
              <a:buNone/>
            </a:pPr>
            <a:endParaRPr lang="en-US" dirty="0"/>
          </a:p>
        </p:txBody>
      </p:sp>
    </p:spTree>
    <p:extLst>
      <p:ext uri="{BB962C8B-B14F-4D97-AF65-F5344CB8AC3E}">
        <p14:creationId xmlns:p14="http://schemas.microsoft.com/office/powerpoint/2010/main" val="36427000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F4AD312-E5A2-429F-BA39-52417D382B8D}"/>
              </a:ext>
            </a:extLst>
          </p:cNvPr>
          <p:cNvSpPr>
            <a:spLocks noGrp="1"/>
          </p:cNvSpPr>
          <p:nvPr>
            <p:ph idx="1"/>
          </p:nvPr>
        </p:nvSpPr>
        <p:spPr>
          <a:xfrm>
            <a:off x="1130270" y="839972"/>
            <a:ext cx="9603275" cy="4626373"/>
          </a:xfrm>
        </p:spPr>
        <p:txBody>
          <a:bodyPr/>
          <a:lstStyle/>
          <a:p>
            <a:pPr marL="0" indent="0">
              <a:buNone/>
            </a:pPr>
            <a:r>
              <a:rPr lang="en-US" sz="3200" i="1" u="sng" dirty="0"/>
              <a:t>Five Principles: Race for the Reward</a:t>
            </a:r>
            <a:endParaRPr lang="en-US" sz="3200" dirty="0"/>
          </a:p>
          <a:p>
            <a:r>
              <a:rPr lang="en-US" sz="3200" u="sng" dirty="0"/>
              <a:t>Discontent</a:t>
            </a:r>
            <a:r>
              <a:rPr lang="en-US" sz="3200" dirty="0"/>
              <a:t> with the place we are and hunger for deeper relationship with the Lord. </a:t>
            </a:r>
          </a:p>
          <a:p>
            <a:r>
              <a:rPr lang="en-US" sz="3200" u="sng" dirty="0"/>
              <a:t>Dedication</a:t>
            </a:r>
            <a:r>
              <a:rPr lang="en-US" sz="3200" dirty="0"/>
              <a:t> to focusing on intimacy with Christ and suffering for Christ</a:t>
            </a:r>
          </a:p>
          <a:p>
            <a:pPr marL="0" indent="0">
              <a:buNone/>
            </a:pPr>
            <a:endParaRPr lang="en-US" dirty="0"/>
          </a:p>
        </p:txBody>
      </p:sp>
    </p:spTree>
    <p:extLst>
      <p:ext uri="{BB962C8B-B14F-4D97-AF65-F5344CB8AC3E}">
        <p14:creationId xmlns:p14="http://schemas.microsoft.com/office/powerpoint/2010/main" val="37519041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96D7507-7968-4C9B-B2A6-188ED3A6CD1B}"/>
              </a:ext>
            </a:extLst>
          </p:cNvPr>
          <p:cNvSpPr>
            <a:spLocks noGrp="1"/>
          </p:cNvSpPr>
          <p:nvPr>
            <p:ph idx="1"/>
          </p:nvPr>
        </p:nvSpPr>
        <p:spPr>
          <a:xfrm>
            <a:off x="1130270" y="903767"/>
            <a:ext cx="9603275" cy="4562578"/>
          </a:xfrm>
        </p:spPr>
        <p:txBody>
          <a:bodyPr>
            <a:normAutofit fontScale="92500" lnSpcReduction="10000"/>
          </a:bodyPr>
          <a:lstStyle/>
          <a:p>
            <a:r>
              <a:rPr lang="en-US" sz="3200" u="sng" dirty="0"/>
              <a:t>Direction</a:t>
            </a:r>
            <a:r>
              <a:rPr lang="en-US" sz="3200" dirty="0"/>
              <a:t> is forgetting what was formerly of value and have a directional focus toward what holds value</a:t>
            </a:r>
          </a:p>
          <a:p>
            <a:r>
              <a:rPr lang="en-US" sz="3200" u="sng" dirty="0"/>
              <a:t>Determination</a:t>
            </a:r>
            <a:r>
              <a:rPr lang="en-US" sz="3200" dirty="0"/>
              <a:t> to live into the new frontiers of intimacy and suffering for Christ</a:t>
            </a:r>
          </a:p>
          <a:p>
            <a:r>
              <a:rPr lang="en-US" sz="3200" u="sng" dirty="0"/>
              <a:t>Disciplined</a:t>
            </a:r>
            <a:r>
              <a:rPr lang="en-US" sz="3200" dirty="0"/>
              <a:t> to not experience a reversal rather to live up to what I have already experienced in Christ Jesus.</a:t>
            </a:r>
          </a:p>
          <a:p>
            <a:pPr marL="0" indent="0">
              <a:buNone/>
            </a:pPr>
            <a:endParaRPr lang="en-US" dirty="0"/>
          </a:p>
        </p:txBody>
      </p:sp>
    </p:spTree>
    <p:extLst>
      <p:ext uri="{BB962C8B-B14F-4D97-AF65-F5344CB8AC3E}">
        <p14:creationId xmlns:p14="http://schemas.microsoft.com/office/powerpoint/2010/main" val="8778845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0A182-C968-456B-99F5-CD31B1A51737}"/>
              </a:ext>
            </a:extLst>
          </p:cNvPr>
          <p:cNvSpPr>
            <a:spLocks noGrp="1"/>
          </p:cNvSpPr>
          <p:nvPr>
            <p:ph type="ctrTitle"/>
          </p:nvPr>
        </p:nvSpPr>
        <p:spPr>
          <a:xfrm>
            <a:off x="191386" y="977811"/>
            <a:ext cx="11674549" cy="2552198"/>
          </a:xfrm>
        </p:spPr>
        <p:txBody>
          <a:bodyPr>
            <a:normAutofit fontScale="90000"/>
          </a:bodyPr>
          <a:lstStyle/>
          <a:p>
            <a:pPr algn="ctr"/>
            <a:br>
              <a:rPr lang="en-US" dirty="0"/>
            </a:br>
            <a:br>
              <a:rPr lang="en-US" dirty="0"/>
            </a:br>
            <a:r>
              <a:rPr lang="en-US" dirty="0"/>
              <a:t>We are Athletes for Christ</a:t>
            </a:r>
            <a:br>
              <a:rPr lang="en-US" dirty="0"/>
            </a:br>
            <a:r>
              <a:rPr lang="en-US" dirty="0"/>
              <a:t>Let us</a:t>
            </a:r>
            <a:br>
              <a:rPr lang="en-US" dirty="0"/>
            </a:br>
            <a:r>
              <a:rPr lang="en-US" dirty="0"/>
              <a:t>Race for the Reward</a:t>
            </a:r>
          </a:p>
        </p:txBody>
      </p:sp>
    </p:spTree>
    <p:extLst>
      <p:ext uri="{BB962C8B-B14F-4D97-AF65-F5344CB8AC3E}">
        <p14:creationId xmlns:p14="http://schemas.microsoft.com/office/powerpoint/2010/main" val="23975173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ACE19B1-3233-447E-9886-6EC1EF95B0A3}"/>
              </a:ext>
            </a:extLst>
          </p:cNvPr>
          <p:cNvSpPr>
            <a:spLocks noGrp="1"/>
          </p:cNvSpPr>
          <p:nvPr>
            <p:ph idx="1"/>
          </p:nvPr>
        </p:nvSpPr>
        <p:spPr>
          <a:xfrm>
            <a:off x="1130270" y="956930"/>
            <a:ext cx="9603275" cy="4509415"/>
          </a:xfrm>
        </p:spPr>
        <p:txBody>
          <a:bodyPr/>
          <a:lstStyle/>
          <a:p>
            <a:pPr marL="0" indent="0">
              <a:buNone/>
            </a:pPr>
            <a:r>
              <a:rPr lang="en-US" sz="3200" dirty="0"/>
              <a:t>Philippians 3:10-11 (NIV)</a:t>
            </a:r>
          </a:p>
          <a:p>
            <a:pPr marL="0" indent="0">
              <a:buNone/>
            </a:pPr>
            <a:r>
              <a:rPr lang="en-US" sz="3200" dirty="0"/>
              <a:t>I want to know Christ—yes, to know the power of his resurrection and participation in his sufferings, becoming like him in his death, and so, somehow, attaining to the resurrection from the dead.</a:t>
            </a:r>
          </a:p>
          <a:p>
            <a:pPr marL="0" indent="0">
              <a:buNone/>
            </a:pPr>
            <a:endParaRPr lang="en-US" dirty="0"/>
          </a:p>
        </p:txBody>
      </p:sp>
    </p:spTree>
    <p:extLst>
      <p:ext uri="{BB962C8B-B14F-4D97-AF65-F5344CB8AC3E}">
        <p14:creationId xmlns:p14="http://schemas.microsoft.com/office/powerpoint/2010/main" val="405846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CF4620-BB9C-44CD-B46D-DC86299567D7}"/>
              </a:ext>
            </a:extLst>
          </p:cNvPr>
          <p:cNvSpPr>
            <a:spLocks noGrp="1"/>
          </p:cNvSpPr>
          <p:nvPr>
            <p:ph idx="1"/>
          </p:nvPr>
        </p:nvSpPr>
        <p:spPr>
          <a:xfrm>
            <a:off x="1130270" y="893135"/>
            <a:ext cx="9603275" cy="4573210"/>
          </a:xfrm>
        </p:spPr>
        <p:txBody>
          <a:bodyPr/>
          <a:lstStyle/>
          <a:p>
            <a:r>
              <a:rPr lang="en-US" sz="2800" b="1" dirty="0"/>
              <a:t>Intimacy with Christ</a:t>
            </a:r>
            <a:r>
              <a:rPr lang="en-US" sz="2800" dirty="0"/>
              <a:t>: 10a I want to know Christ</a:t>
            </a:r>
          </a:p>
          <a:p>
            <a:r>
              <a:rPr lang="en-US" sz="2800" b="1" dirty="0"/>
              <a:t>Holy Spirit power</a:t>
            </a:r>
            <a:r>
              <a:rPr lang="en-US" sz="2800" dirty="0"/>
              <a:t>: 10b to know the power of his resurrection</a:t>
            </a:r>
          </a:p>
          <a:p>
            <a:r>
              <a:rPr lang="en-US" sz="2800" b="1" dirty="0"/>
              <a:t>Suffering with Christ</a:t>
            </a:r>
            <a:r>
              <a:rPr lang="en-US" sz="2800" dirty="0"/>
              <a:t>: 10c to know and participate in his sufferings, becoming like him in his death</a:t>
            </a:r>
          </a:p>
          <a:p>
            <a:r>
              <a:rPr lang="en-US" sz="2800" b="1" dirty="0"/>
              <a:t>Becoming my future glory self</a:t>
            </a:r>
            <a:r>
              <a:rPr lang="en-US" sz="2800" dirty="0"/>
              <a:t>: 11 attaining to the resurrection from the dead</a:t>
            </a:r>
          </a:p>
          <a:p>
            <a:pPr marL="0" indent="0">
              <a:buNone/>
            </a:pPr>
            <a:endParaRPr lang="en-US" dirty="0"/>
          </a:p>
        </p:txBody>
      </p:sp>
    </p:spTree>
    <p:extLst>
      <p:ext uri="{BB962C8B-B14F-4D97-AF65-F5344CB8AC3E}">
        <p14:creationId xmlns:p14="http://schemas.microsoft.com/office/powerpoint/2010/main" val="2896399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0A182-C968-456B-99F5-CD31B1A51737}"/>
              </a:ext>
            </a:extLst>
          </p:cNvPr>
          <p:cNvSpPr>
            <a:spLocks noGrp="1"/>
          </p:cNvSpPr>
          <p:nvPr>
            <p:ph type="ctrTitle"/>
          </p:nvPr>
        </p:nvSpPr>
        <p:spPr>
          <a:xfrm>
            <a:off x="1564338" y="977811"/>
            <a:ext cx="8637073" cy="1669696"/>
          </a:xfrm>
        </p:spPr>
        <p:txBody>
          <a:bodyPr/>
          <a:lstStyle/>
          <a:p>
            <a:r>
              <a:rPr lang="en-US" dirty="0"/>
              <a:t>Race for the Reward</a:t>
            </a:r>
          </a:p>
        </p:txBody>
      </p:sp>
    </p:spTree>
    <p:extLst>
      <p:ext uri="{BB962C8B-B14F-4D97-AF65-F5344CB8AC3E}">
        <p14:creationId xmlns:p14="http://schemas.microsoft.com/office/powerpoint/2010/main" val="3674852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AE8B52-2080-4A9F-97F3-B616518B9D6C}"/>
              </a:ext>
            </a:extLst>
          </p:cNvPr>
          <p:cNvSpPr>
            <a:spLocks noGrp="1"/>
          </p:cNvSpPr>
          <p:nvPr>
            <p:ph idx="1"/>
          </p:nvPr>
        </p:nvSpPr>
        <p:spPr>
          <a:xfrm>
            <a:off x="1130270" y="1031358"/>
            <a:ext cx="9603275" cy="4434987"/>
          </a:xfrm>
        </p:spPr>
        <p:txBody>
          <a:bodyPr/>
          <a:lstStyle/>
          <a:p>
            <a:pPr marL="0" indent="0">
              <a:buNone/>
            </a:pPr>
            <a:r>
              <a:rPr lang="en-US" sz="3200" u="sng" dirty="0"/>
              <a:t>As an athlete for Christ you are</a:t>
            </a:r>
            <a:r>
              <a:rPr lang="en-US" sz="3200" dirty="0"/>
              <a:t>:</a:t>
            </a:r>
          </a:p>
          <a:p>
            <a:pPr lvl="0"/>
            <a:r>
              <a:rPr lang="en-US" sz="3200" dirty="0"/>
              <a:t>Participating which means you are not alone</a:t>
            </a:r>
          </a:p>
          <a:p>
            <a:pPr lvl="0"/>
            <a:r>
              <a:rPr lang="en-US" sz="3200" dirty="0"/>
              <a:t>Competing which means it takes personal diligence and effort</a:t>
            </a:r>
          </a:p>
          <a:p>
            <a:pPr marL="0" indent="0">
              <a:buNone/>
            </a:pPr>
            <a:endParaRPr lang="en-US" dirty="0"/>
          </a:p>
        </p:txBody>
      </p:sp>
    </p:spTree>
    <p:extLst>
      <p:ext uri="{BB962C8B-B14F-4D97-AF65-F5344CB8AC3E}">
        <p14:creationId xmlns:p14="http://schemas.microsoft.com/office/powerpoint/2010/main" val="38369698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5CF4620-BB9C-44CD-B46D-DC86299567D7}"/>
              </a:ext>
            </a:extLst>
          </p:cNvPr>
          <p:cNvSpPr>
            <a:spLocks noGrp="1"/>
          </p:cNvSpPr>
          <p:nvPr>
            <p:ph idx="1"/>
          </p:nvPr>
        </p:nvSpPr>
        <p:spPr>
          <a:xfrm>
            <a:off x="1130270" y="893135"/>
            <a:ext cx="9603275" cy="4573210"/>
          </a:xfrm>
        </p:spPr>
        <p:txBody>
          <a:bodyPr/>
          <a:lstStyle/>
          <a:p>
            <a:r>
              <a:rPr lang="en-US" sz="2800" b="1" dirty="0"/>
              <a:t>Intimacy with Christ</a:t>
            </a:r>
            <a:r>
              <a:rPr lang="en-US" sz="2800" dirty="0"/>
              <a:t>: 10a I want to know Christ</a:t>
            </a:r>
          </a:p>
          <a:p>
            <a:r>
              <a:rPr lang="en-US" sz="2800" b="1" dirty="0"/>
              <a:t>Holy Spirit power</a:t>
            </a:r>
            <a:r>
              <a:rPr lang="en-US" sz="2800" dirty="0"/>
              <a:t>: 10b to know the power of his resurrection</a:t>
            </a:r>
          </a:p>
          <a:p>
            <a:r>
              <a:rPr lang="en-US" sz="2800" b="1" dirty="0"/>
              <a:t>Suffering with Christ</a:t>
            </a:r>
            <a:r>
              <a:rPr lang="en-US" sz="2800" dirty="0"/>
              <a:t>: 10c to know and participate in his sufferings, becoming like him in his death</a:t>
            </a:r>
          </a:p>
          <a:p>
            <a:r>
              <a:rPr lang="en-US" sz="2800" b="1" dirty="0"/>
              <a:t>Becoming my future glory self</a:t>
            </a:r>
            <a:r>
              <a:rPr lang="en-US" sz="2800" dirty="0"/>
              <a:t>: 11 attaining to the resurrection from the dead</a:t>
            </a:r>
          </a:p>
          <a:p>
            <a:pPr marL="0" indent="0">
              <a:buNone/>
            </a:pPr>
            <a:endParaRPr lang="en-US" dirty="0"/>
          </a:p>
        </p:txBody>
      </p:sp>
    </p:spTree>
    <p:extLst>
      <p:ext uri="{BB962C8B-B14F-4D97-AF65-F5344CB8AC3E}">
        <p14:creationId xmlns:p14="http://schemas.microsoft.com/office/powerpoint/2010/main" val="2856737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7006A2-B444-4265-870D-30ADCE04A80C}"/>
              </a:ext>
            </a:extLst>
          </p:cNvPr>
          <p:cNvSpPr>
            <a:spLocks noGrp="1"/>
          </p:cNvSpPr>
          <p:nvPr>
            <p:ph idx="1"/>
          </p:nvPr>
        </p:nvSpPr>
        <p:spPr>
          <a:xfrm>
            <a:off x="1130270" y="1031358"/>
            <a:ext cx="9603275" cy="4434987"/>
          </a:xfrm>
        </p:spPr>
        <p:txBody>
          <a:bodyPr/>
          <a:lstStyle/>
          <a:p>
            <a:pPr marL="0" indent="0">
              <a:buNone/>
            </a:pPr>
            <a:r>
              <a:rPr lang="en-US" sz="3600" i="1" u="sng" dirty="0"/>
              <a:t>Five Principles: Race for the Reward</a:t>
            </a:r>
            <a:endParaRPr lang="en-US" sz="3600" dirty="0"/>
          </a:p>
          <a:p>
            <a:r>
              <a:rPr lang="en-US" sz="3200" dirty="0"/>
              <a:t>Discontent</a:t>
            </a:r>
          </a:p>
          <a:p>
            <a:r>
              <a:rPr lang="en-US" sz="3200" dirty="0"/>
              <a:t>Dedication</a:t>
            </a:r>
          </a:p>
          <a:p>
            <a:r>
              <a:rPr lang="en-US" sz="3200" dirty="0"/>
              <a:t>Direction</a:t>
            </a:r>
          </a:p>
          <a:p>
            <a:r>
              <a:rPr lang="en-US" sz="3200" dirty="0"/>
              <a:t>Determination</a:t>
            </a:r>
          </a:p>
          <a:p>
            <a:r>
              <a:rPr lang="en-US" sz="3200" dirty="0"/>
              <a:t>Discipline</a:t>
            </a:r>
          </a:p>
          <a:p>
            <a:pPr marL="0" indent="0">
              <a:buNone/>
            </a:pPr>
            <a:endParaRPr lang="en-US" dirty="0"/>
          </a:p>
        </p:txBody>
      </p:sp>
    </p:spTree>
    <p:extLst>
      <p:ext uri="{BB962C8B-B14F-4D97-AF65-F5344CB8AC3E}">
        <p14:creationId xmlns:p14="http://schemas.microsoft.com/office/powerpoint/2010/main" val="2558796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1BE475-B362-4029-980B-30B14210FAB3}"/>
              </a:ext>
            </a:extLst>
          </p:cNvPr>
          <p:cNvSpPr>
            <a:spLocks noGrp="1"/>
          </p:cNvSpPr>
          <p:nvPr>
            <p:ph idx="1"/>
          </p:nvPr>
        </p:nvSpPr>
        <p:spPr>
          <a:xfrm>
            <a:off x="1130270" y="978195"/>
            <a:ext cx="9603275" cy="4488150"/>
          </a:xfrm>
        </p:spPr>
        <p:txBody>
          <a:bodyPr/>
          <a:lstStyle/>
          <a:p>
            <a:pPr marL="0" indent="0">
              <a:buNone/>
            </a:pPr>
            <a:r>
              <a:rPr lang="en-US" sz="3200" b="1" dirty="0"/>
              <a:t>Philippians 3:12-13 </a:t>
            </a:r>
            <a:r>
              <a:rPr lang="en-US" sz="3200" dirty="0"/>
              <a:t>(NIV)</a:t>
            </a:r>
          </a:p>
          <a:p>
            <a:pPr marL="0" indent="0">
              <a:buNone/>
            </a:pPr>
            <a:r>
              <a:rPr lang="en-US" sz="3200" dirty="0"/>
              <a:t>12 Not that I have already obtained all this, or have already arrived at my goal, but I press on to take hold of that for which Christ Jesus took hold of me. 13 Brothers and sisters, I do not consider myself yet to have taken hold of it.</a:t>
            </a:r>
          </a:p>
          <a:p>
            <a:pPr marL="0" indent="0">
              <a:buNone/>
            </a:pPr>
            <a:endParaRPr lang="en-US" dirty="0"/>
          </a:p>
        </p:txBody>
      </p:sp>
    </p:spTree>
    <p:extLst>
      <p:ext uri="{BB962C8B-B14F-4D97-AF65-F5344CB8AC3E}">
        <p14:creationId xmlns:p14="http://schemas.microsoft.com/office/powerpoint/2010/main" val="2295559976"/>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Gallery</Template>
  <TotalTime>328</TotalTime>
  <Words>965</Words>
  <Application>Microsoft Office PowerPoint</Application>
  <PresentationFormat>Widescreen</PresentationFormat>
  <Paragraphs>68</Paragraphs>
  <Slides>28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28</vt:i4>
      </vt:variant>
    </vt:vector>
  </HeadingPairs>
  <TitlesOfParts>
    <vt:vector size="31" baseType="lpstr">
      <vt:lpstr>Arial</vt:lpstr>
      <vt:lpstr>Century Gothic</vt:lpstr>
      <vt:lpstr>Gallery</vt:lpstr>
      <vt:lpstr>Race for the Reward</vt:lpstr>
      <vt:lpstr>PowerPoint Presentation</vt:lpstr>
      <vt:lpstr>PowerPoint Presentation</vt:lpstr>
      <vt:lpstr>PowerPoint Presentation</vt:lpstr>
      <vt:lpstr>Race for the Reward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We are Athletes for Christ Let us Race for the Reward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Race for the Reward</dc:title>
  <dc:creator>Joe Garber</dc:creator>
  <cp:lastModifiedBy>Joe Garber</cp:lastModifiedBy>
  <cp:revision>18</cp:revision>
  <dcterms:created xsi:type="dcterms:W3CDTF">2019-02-09T12:15:18Z</dcterms:created>
  <dcterms:modified xsi:type="dcterms:W3CDTF">2019-02-10T13:56:47Z</dcterms:modified>
</cp:coreProperties>
</file>